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05" r:id="rId1"/>
    <p:sldMasterId id="2147483755" r:id="rId2"/>
  </p:sldMasterIdLst>
  <p:notesMasterIdLst>
    <p:notesMasterId r:id="rId9"/>
  </p:notesMasterIdLst>
  <p:sldIdLst>
    <p:sldId id="2147475194" r:id="rId3"/>
    <p:sldId id="2147475195" r:id="rId4"/>
    <p:sldId id="2146448009" r:id="rId5"/>
    <p:sldId id="2147475196" r:id="rId6"/>
    <p:sldId id="2147475197" r:id="rId7"/>
    <p:sldId id="2147475198" r:id="rId8"/>
  </p:sldIdLst>
  <p:sldSz cx="9144000" cy="5143500" type="screen16x9"/>
  <p:notesSz cx="6858000" cy="9144000"/>
  <p:embeddedFontLst>
    <p:embeddedFont>
      <p:font typeface="Gotham Rounded Medium" pitchFamily="2" charset="0"/>
      <p:regular r:id="rId10"/>
      <p:bold r:id="rId11"/>
      <p:italic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448"/>
    <a:srgbClr val="FF9900"/>
    <a:srgbClr val="0000FF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10" autoAdjust="0"/>
    <p:restoredTop sz="90748" autoAdjust="0"/>
  </p:normalViewPr>
  <p:slideViewPr>
    <p:cSldViewPr snapToGrid="0">
      <p:cViewPr varScale="1">
        <p:scale>
          <a:sx n="154" d="100"/>
          <a:sy n="154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DB3F90-5183-4637-AC3F-4E4FF839DD41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41851C-907E-42B1-8352-4D44CC92EEE5}">
      <dgm:prSet phldrT="[Text]"/>
      <dgm:spPr>
        <a:solidFill>
          <a:srgbClr val="FFC000"/>
        </a:solid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  <a:scene3d>
          <a:camera prst="orthographicFront"/>
          <a:lightRig rig="threePt" dir="t"/>
        </a:scene3d>
        <a:sp3d>
          <a:bevelT w="292100" h="292100"/>
          <a:bevelB w="292100" h="292100"/>
        </a:sp3d>
      </dgm:spPr>
      <dgm:t>
        <a:bodyPr/>
        <a:lstStyle/>
        <a:p>
          <a:r>
            <a:rPr lang="en-US" dirty="0" err="1">
              <a:solidFill>
                <a:schemeClr val="tx1"/>
              </a:solidFill>
              <a:latin typeface="Gotham Rounded Medium" panose="02000000000000000000" pitchFamily="50" charset="0"/>
            </a:rPr>
            <a:t>Xe</a:t>
          </a:r>
          <a:endParaRPr lang="en-US" dirty="0">
            <a:solidFill>
              <a:schemeClr val="tx1"/>
            </a:solidFill>
            <a:latin typeface="Gotham Rounded Medium" panose="02000000000000000000" pitchFamily="50" charset="0"/>
          </a:endParaRPr>
        </a:p>
      </dgm:t>
    </dgm:pt>
    <dgm:pt modelId="{0BE58906-9AF3-4713-8A66-4878C9530EE8}" type="parTrans" cxnId="{881D9172-BD1D-459E-A0BB-19C9FDE2DC1A}">
      <dgm:prSet/>
      <dgm:spPr/>
      <dgm:t>
        <a:bodyPr/>
        <a:lstStyle/>
        <a:p>
          <a:endParaRPr lang="en-US"/>
        </a:p>
      </dgm:t>
    </dgm:pt>
    <dgm:pt modelId="{A43D7D94-3F7F-4367-8619-7F2515CBCAD2}" type="sibTrans" cxnId="{881D9172-BD1D-459E-A0BB-19C9FDE2DC1A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D3ED2C2F-5A68-4F4F-AA7B-B398A258977A}">
      <dgm:prSet phldrT="[Text]"/>
      <dgm:spPr>
        <a:solidFill>
          <a:srgbClr val="7030A0"/>
        </a:solid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  <a:scene3d>
          <a:camera prst="orthographicFront"/>
          <a:lightRig rig="threePt" dir="t"/>
        </a:scene3d>
        <a:sp3d>
          <a:bevelT w="292100" h="292100"/>
          <a:bevelB w="292100" h="292100"/>
        </a:sp3d>
      </dgm:spPr>
      <dgm:t>
        <a:bodyPr/>
        <a:lstStyle/>
        <a:p>
          <a:r>
            <a:rPr lang="en-US" dirty="0" err="1">
              <a:latin typeface="Gotham Rounded Medium" panose="02000000000000000000" pitchFamily="50" charset="0"/>
            </a:rPr>
            <a:t>Ar</a:t>
          </a:r>
          <a:endParaRPr lang="en-US" dirty="0">
            <a:latin typeface="Gotham Rounded Medium" panose="02000000000000000000" pitchFamily="50" charset="0"/>
          </a:endParaRPr>
        </a:p>
      </dgm:t>
    </dgm:pt>
    <dgm:pt modelId="{A9AA11FB-4726-4083-8680-BAA922332AFA}" type="parTrans" cxnId="{77938A7E-09EC-473F-9BCF-9EDFFDCD337B}">
      <dgm:prSet/>
      <dgm:spPr/>
      <dgm:t>
        <a:bodyPr/>
        <a:lstStyle/>
        <a:p>
          <a:endParaRPr lang="en-US"/>
        </a:p>
      </dgm:t>
    </dgm:pt>
    <dgm:pt modelId="{5E7F4916-746C-4647-9348-BD0E8B2B9ED8}" type="sibTrans" cxnId="{77938A7E-09EC-473F-9BCF-9EDFFDCD337B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F6B53310-8037-4488-9E68-F1420E436E6E}">
      <dgm:prSet phldrT="[Text]"/>
      <dgm:spPr>
        <a:solidFill>
          <a:srgbClr val="00B050"/>
        </a:solid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  <a:scene3d>
          <a:camera prst="orthographicFront"/>
          <a:lightRig rig="threePt" dir="t"/>
        </a:scene3d>
        <a:sp3d>
          <a:bevelT w="292100" h="292100"/>
          <a:bevelB w="292100" h="292100"/>
        </a:sp3d>
      </dgm:spPr>
      <dgm:t>
        <a:bodyPr/>
        <a:lstStyle/>
        <a:p>
          <a:r>
            <a:rPr lang="en-US" dirty="0">
              <a:latin typeface="Gotham Rounded Medium" panose="02000000000000000000" pitchFamily="50" charset="0"/>
            </a:rPr>
            <a:t>O</a:t>
          </a:r>
        </a:p>
      </dgm:t>
    </dgm:pt>
    <dgm:pt modelId="{D306E25E-0D49-4D1F-828B-72FE44EC010F}" type="parTrans" cxnId="{6C9EB1A2-596D-442C-8156-785D11331870}">
      <dgm:prSet/>
      <dgm:spPr/>
      <dgm:t>
        <a:bodyPr/>
        <a:lstStyle/>
        <a:p>
          <a:endParaRPr lang="en-US"/>
        </a:p>
      </dgm:t>
    </dgm:pt>
    <dgm:pt modelId="{F7CD7022-4FCD-43DA-9C40-72505386FF66}" type="sibTrans" cxnId="{6C9EB1A2-596D-442C-8156-785D11331870}">
      <dgm:prSet/>
      <dgm:spPr>
        <a:ln>
          <a:noFill/>
        </a:ln>
      </dgm:spPr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B70FBC2E-C21D-4132-9835-1C9A4EED4E5D}">
      <dgm:prSet phldrT="[Text]"/>
      <dgm:spPr>
        <a:solidFill>
          <a:srgbClr val="00B0F0"/>
        </a:solid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  <a:scene3d>
          <a:camera prst="orthographicFront"/>
          <a:lightRig rig="threePt" dir="t"/>
        </a:scene3d>
        <a:sp3d>
          <a:bevelT w="292100" h="292100"/>
          <a:bevelB w="292100" h="292100"/>
        </a:sp3d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Gotham Rounded Medium" panose="02000000000000000000" pitchFamily="50" charset="0"/>
            </a:rPr>
            <a:t>N</a:t>
          </a:r>
        </a:p>
      </dgm:t>
    </dgm:pt>
    <dgm:pt modelId="{5EEAADE8-3872-4B76-8E4B-062299CFD102}" type="parTrans" cxnId="{3F98B9F0-9504-4F3A-95C3-E2EFE5CFFFFA}">
      <dgm:prSet/>
      <dgm:spPr/>
      <dgm:t>
        <a:bodyPr/>
        <a:lstStyle/>
        <a:p>
          <a:endParaRPr lang="en-US"/>
        </a:p>
      </dgm:t>
    </dgm:pt>
    <dgm:pt modelId="{EE14E1A6-D2B0-410A-BE1A-68CA97FD031E}" type="sibTrans" cxnId="{3F98B9F0-9504-4F3A-95C3-E2EFE5CFFFFA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327A67F4-ADAF-4CAE-93E9-1D88E3BE1ED8}" type="pres">
      <dgm:prSet presAssocID="{79DB3F90-5183-4637-AC3F-4E4FF839DD41}" presName="cycle" presStyleCnt="0">
        <dgm:presLayoutVars>
          <dgm:dir/>
          <dgm:resizeHandles val="exact"/>
        </dgm:presLayoutVars>
      </dgm:prSet>
      <dgm:spPr/>
    </dgm:pt>
    <dgm:pt modelId="{481B8BC2-BB24-42A4-A745-7A07294AFEAD}" type="pres">
      <dgm:prSet presAssocID="{0741851C-907E-42B1-8352-4D44CC92EEE5}" presName="node" presStyleLbl="node1" presStyleIdx="0" presStyleCnt="4">
        <dgm:presLayoutVars>
          <dgm:bulletEnabled val="1"/>
        </dgm:presLayoutVars>
      </dgm:prSet>
      <dgm:spPr/>
    </dgm:pt>
    <dgm:pt modelId="{733DDC44-460A-43B7-A5A1-398DFC0C722F}" type="pres">
      <dgm:prSet presAssocID="{A43D7D94-3F7F-4367-8619-7F2515CBCAD2}" presName="sibTrans" presStyleLbl="sibTrans2D1" presStyleIdx="0" presStyleCnt="4"/>
      <dgm:spPr/>
    </dgm:pt>
    <dgm:pt modelId="{CBE995AC-66A3-41F8-9F9F-D7C0F9275E9E}" type="pres">
      <dgm:prSet presAssocID="{A43D7D94-3F7F-4367-8619-7F2515CBCAD2}" presName="connectorText" presStyleLbl="sibTrans2D1" presStyleIdx="0" presStyleCnt="4"/>
      <dgm:spPr/>
    </dgm:pt>
    <dgm:pt modelId="{3B7A6641-A89B-4058-B31A-AC803D893997}" type="pres">
      <dgm:prSet presAssocID="{D3ED2C2F-5A68-4F4F-AA7B-B398A258977A}" presName="node" presStyleLbl="node1" presStyleIdx="1" presStyleCnt="4">
        <dgm:presLayoutVars>
          <dgm:bulletEnabled val="1"/>
        </dgm:presLayoutVars>
      </dgm:prSet>
      <dgm:spPr/>
    </dgm:pt>
    <dgm:pt modelId="{F773132F-DA2E-44CC-B475-36826BE8A0F8}" type="pres">
      <dgm:prSet presAssocID="{5E7F4916-746C-4647-9348-BD0E8B2B9ED8}" presName="sibTrans" presStyleLbl="sibTrans2D1" presStyleIdx="1" presStyleCnt="4"/>
      <dgm:spPr/>
    </dgm:pt>
    <dgm:pt modelId="{4D94AA4B-F763-4592-B41F-93595B28D2E7}" type="pres">
      <dgm:prSet presAssocID="{5E7F4916-746C-4647-9348-BD0E8B2B9ED8}" presName="connectorText" presStyleLbl="sibTrans2D1" presStyleIdx="1" presStyleCnt="4"/>
      <dgm:spPr/>
    </dgm:pt>
    <dgm:pt modelId="{E733122C-14FE-464E-8012-749C765A233D}" type="pres">
      <dgm:prSet presAssocID="{F6B53310-8037-4488-9E68-F1420E436E6E}" presName="node" presStyleLbl="node1" presStyleIdx="2" presStyleCnt="4">
        <dgm:presLayoutVars>
          <dgm:bulletEnabled val="1"/>
        </dgm:presLayoutVars>
      </dgm:prSet>
      <dgm:spPr/>
    </dgm:pt>
    <dgm:pt modelId="{D552DA57-E706-4C36-9AC8-EB8F4B8A2791}" type="pres">
      <dgm:prSet presAssocID="{F7CD7022-4FCD-43DA-9C40-72505386FF66}" presName="sibTrans" presStyleLbl="sibTrans2D1" presStyleIdx="2" presStyleCnt="4"/>
      <dgm:spPr/>
    </dgm:pt>
    <dgm:pt modelId="{BC4A2D0F-36A5-4EEA-A04E-01BF011E1E77}" type="pres">
      <dgm:prSet presAssocID="{F7CD7022-4FCD-43DA-9C40-72505386FF66}" presName="connectorText" presStyleLbl="sibTrans2D1" presStyleIdx="2" presStyleCnt="4"/>
      <dgm:spPr/>
    </dgm:pt>
    <dgm:pt modelId="{4339CC20-98C1-464A-A912-26D98129D5FB}" type="pres">
      <dgm:prSet presAssocID="{B70FBC2E-C21D-4132-9835-1C9A4EED4E5D}" presName="node" presStyleLbl="node1" presStyleIdx="3" presStyleCnt="4">
        <dgm:presLayoutVars>
          <dgm:bulletEnabled val="1"/>
        </dgm:presLayoutVars>
      </dgm:prSet>
      <dgm:spPr/>
    </dgm:pt>
    <dgm:pt modelId="{EC6A49FF-1FD1-4C0D-BF46-13DE462E7869}" type="pres">
      <dgm:prSet presAssocID="{EE14E1A6-D2B0-410A-BE1A-68CA97FD031E}" presName="sibTrans" presStyleLbl="sibTrans2D1" presStyleIdx="3" presStyleCnt="4"/>
      <dgm:spPr/>
    </dgm:pt>
    <dgm:pt modelId="{695B0EE2-D62C-493F-B5DE-E5978B2A2623}" type="pres">
      <dgm:prSet presAssocID="{EE14E1A6-D2B0-410A-BE1A-68CA97FD031E}" presName="connectorText" presStyleLbl="sibTrans2D1" presStyleIdx="3" presStyleCnt="4"/>
      <dgm:spPr/>
    </dgm:pt>
  </dgm:ptLst>
  <dgm:cxnLst>
    <dgm:cxn modelId="{29B7A91B-AA6D-4786-B396-ECB6A520C92E}" type="presOf" srcId="{D3ED2C2F-5A68-4F4F-AA7B-B398A258977A}" destId="{3B7A6641-A89B-4058-B31A-AC803D893997}" srcOrd="0" destOrd="0" presId="urn:microsoft.com/office/officeart/2005/8/layout/cycle2"/>
    <dgm:cxn modelId="{4A14714A-A268-4AFD-A104-8B09AC9834E3}" type="presOf" srcId="{A43D7D94-3F7F-4367-8619-7F2515CBCAD2}" destId="{CBE995AC-66A3-41F8-9F9F-D7C0F9275E9E}" srcOrd="1" destOrd="0" presId="urn:microsoft.com/office/officeart/2005/8/layout/cycle2"/>
    <dgm:cxn modelId="{80547A54-A88C-40DF-80B5-DCCA96EF0194}" type="presOf" srcId="{EE14E1A6-D2B0-410A-BE1A-68CA97FD031E}" destId="{EC6A49FF-1FD1-4C0D-BF46-13DE462E7869}" srcOrd="0" destOrd="0" presId="urn:microsoft.com/office/officeart/2005/8/layout/cycle2"/>
    <dgm:cxn modelId="{238E1E65-448D-49E8-A704-178E4C9619C1}" type="presOf" srcId="{0741851C-907E-42B1-8352-4D44CC92EEE5}" destId="{481B8BC2-BB24-42A4-A745-7A07294AFEAD}" srcOrd="0" destOrd="0" presId="urn:microsoft.com/office/officeart/2005/8/layout/cycle2"/>
    <dgm:cxn modelId="{881D9172-BD1D-459E-A0BB-19C9FDE2DC1A}" srcId="{79DB3F90-5183-4637-AC3F-4E4FF839DD41}" destId="{0741851C-907E-42B1-8352-4D44CC92EEE5}" srcOrd="0" destOrd="0" parTransId="{0BE58906-9AF3-4713-8A66-4878C9530EE8}" sibTransId="{A43D7D94-3F7F-4367-8619-7F2515CBCAD2}"/>
    <dgm:cxn modelId="{419C7E77-B65C-42F8-92AC-FB8C8482AB95}" type="presOf" srcId="{B70FBC2E-C21D-4132-9835-1C9A4EED4E5D}" destId="{4339CC20-98C1-464A-A912-26D98129D5FB}" srcOrd="0" destOrd="0" presId="urn:microsoft.com/office/officeart/2005/8/layout/cycle2"/>
    <dgm:cxn modelId="{B5C4EB7C-0033-4F6E-85A8-F8EBFC91FF60}" type="presOf" srcId="{5E7F4916-746C-4647-9348-BD0E8B2B9ED8}" destId="{4D94AA4B-F763-4592-B41F-93595B28D2E7}" srcOrd="1" destOrd="0" presId="urn:microsoft.com/office/officeart/2005/8/layout/cycle2"/>
    <dgm:cxn modelId="{77938A7E-09EC-473F-9BCF-9EDFFDCD337B}" srcId="{79DB3F90-5183-4637-AC3F-4E4FF839DD41}" destId="{D3ED2C2F-5A68-4F4F-AA7B-B398A258977A}" srcOrd="1" destOrd="0" parTransId="{A9AA11FB-4726-4083-8680-BAA922332AFA}" sibTransId="{5E7F4916-746C-4647-9348-BD0E8B2B9ED8}"/>
    <dgm:cxn modelId="{FDB5B994-E488-49DE-9C97-B2BC3FB9E75D}" type="presOf" srcId="{A43D7D94-3F7F-4367-8619-7F2515CBCAD2}" destId="{733DDC44-460A-43B7-A5A1-398DFC0C722F}" srcOrd="0" destOrd="0" presId="urn:microsoft.com/office/officeart/2005/8/layout/cycle2"/>
    <dgm:cxn modelId="{6C9EB1A2-596D-442C-8156-785D11331870}" srcId="{79DB3F90-5183-4637-AC3F-4E4FF839DD41}" destId="{F6B53310-8037-4488-9E68-F1420E436E6E}" srcOrd="2" destOrd="0" parTransId="{D306E25E-0D49-4D1F-828B-72FE44EC010F}" sibTransId="{F7CD7022-4FCD-43DA-9C40-72505386FF66}"/>
    <dgm:cxn modelId="{E51CE9A4-065A-4BCD-B6BB-F806E66A4A1B}" type="presOf" srcId="{F7CD7022-4FCD-43DA-9C40-72505386FF66}" destId="{D552DA57-E706-4C36-9AC8-EB8F4B8A2791}" srcOrd="0" destOrd="0" presId="urn:microsoft.com/office/officeart/2005/8/layout/cycle2"/>
    <dgm:cxn modelId="{E73C2BBE-CF91-48BE-8CFC-6B7717E52D9F}" type="presOf" srcId="{5E7F4916-746C-4647-9348-BD0E8B2B9ED8}" destId="{F773132F-DA2E-44CC-B475-36826BE8A0F8}" srcOrd="0" destOrd="0" presId="urn:microsoft.com/office/officeart/2005/8/layout/cycle2"/>
    <dgm:cxn modelId="{AC8ED6C2-F6DC-482B-BAF5-B84B9C8D38AD}" type="presOf" srcId="{F6B53310-8037-4488-9E68-F1420E436E6E}" destId="{E733122C-14FE-464E-8012-749C765A233D}" srcOrd="0" destOrd="0" presId="urn:microsoft.com/office/officeart/2005/8/layout/cycle2"/>
    <dgm:cxn modelId="{6F01CBC8-664E-4ED7-8C28-6DBEB806EAB2}" type="presOf" srcId="{EE14E1A6-D2B0-410A-BE1A-68CA97FD031E}" destId="{695B0EE2-D62C-493F-B5DE-E5978B2A2623}" srcOrd="1" destOrd="0" presId="urn:microsoft.com/office/officeart/2005/8/layout/cycle2"/>
    <dgm:cxn modelId="{3F98B9F0-9504-4F3A-95C3-E2EFE5CFFFFA}" srcId="{79DB3F90-5183-4637-AC3F-4E4FF839DD41}" destId="{B70FBC2E-C21D-4132-9835-1C9A4EED4E5D}" srcOrd="3" destOrd="0" parTransId="{5EEAADE8-3872-4B76-8E4B-062299CFD102}" sibTransId="{EE14E1A6-D2B0-410A-BE1A-68CA97FD031E}"/>
    <dgm:cxn modelId="{F0B6E6FA-2C38-4E9D-AC37-B8CFBFE74BA0}" type="presOf" srcId="{F7CD7022-4FCD-43DA-9C40-72505386FF66}" destId="{BC4A2D0F-36A5-4EEA-A04E-01BF011E1E77}" srcOrd="1" destOrd="0" presId="urn:microsoft.com/office/officeart/2005/8/layout/cycle2"/>
    <dgm:cxn modelId="{EFBE24FB-868D-4CD0-B782-0DBF0321F9B7}" type="presOf" srcId="{79DB3F90-5183-4637-AC3F-4E4FF839DD41}" destId="{327A67F4-ADAF-4CAE-93E9-1D88E3BE1ED8}" srcOrd="0" destOrd="0" presId="urn:microsoft.com/office/officeart/2005/8/layout/cycle2"/>
    <dgm:cxn modelId="{BC617194-C950-4B6F-BA2A-932AC3A913C8}" type="presParOf" srcId="{327A67F4-ADAF-4CAE-93E9-1D88E3BE1ED8}" destId="{481B8BC2-BB24-42A4-A745-7A07294AFEAD}" srcOrd="0" destOrd="0" presId="urn:microsoft.com/office/officeart/2005/8/layout/cycle2"/>
    <dgm:cxn modelId="{62E5C615-6561-4D7E-82D5-998CD74F5642}" type="presParOf" srcId="{327A67F4-ADAF-4CAE-93E9-1D88E3BE1ED8}" destId="{733DDC44-460A-43B7-A5A1-398DFC0C722F}" srcOrd="1" destOrd="0" presId="urn:microsoft.com/office/officeart/2005/8/layout/cycle2"/>
    <dgm:cxn modelId="{A9FE7C13-6295-408B-976F-1ADA0DF52B3A}" type="presParOf" srcId="{733DDC44-460A-43B7-A5A1-398DFC0C722F}" destId="{CBE995AC-66A3-41F8-9F9F-D7C0F9275E9E}" srcOrd="0" destOrd="0" presId="urn:microsoft.com/office/officeart/2005/8/layout/cycle2"/>
    <dgm:cxn modelId="{AB036E99-AF56-4274-9713-C4E4ED57EB2B}" type="presParOf" srcId="{327A67F4-ADAF-4CAE-93E9-1D88E3BE1ED8}" destId="{3B7A6641-A89B-4058-B31A-AC803D893997}" srcOrd="2" destOrd="0" presId="urn:microsoft.com/office/officeart/2005/8/layout/cycle2"/>
    <dgm:cxn modelId="{473EEB6F-556F-4DEF-9382-BD7DC5CED6ED}" type="presParOf" srcId="{327A67F4-ADAF-4CAE-93E9-1D88E3BE1ED8}" destId="{F773132F-DA2E-44CC-B475-36826BE8A0F8}" srcOrd="3" destOrd="0" presId="urn:microsoft.com/office/officeart/2005/8/layout/cycle2"/>
    <dgm:cxn modelId="{FFE2A668-6A18-4B78-A91A-98B87AF0DBDD}" type="presParOf" srcId="{F773132F-DA2E-44CC-B475-36826BE8A0F8}" destId="{4D94AA4B-F763-4592-B41F-93595B28D2E7}" srcOrd="0" destOrd="0" presId="urn:microsoft.com/office/officeart/2005/8/layout/cycle2"/>
    <dgm:cxn modelId="{37F4E96C-DB5C-4F67-A7EE-A279B14ACD33}" type="presParOf" srcId="{327A67F4-ADAF-4CAE-93E9-1D88E3BE1ED8}" destId="{E733122C-14FE-464E-8012-749C765A233D}" srcOrd="4" destOrd="0" presId="urn:microsoft.com/office/officeart/2005/8/layout/cycle2"/>
    <dgm:cxn modelId="{A3FA75B4-54A7-4DE6-B7C3-E327FB875405}" type="presParOf" srcId="{327A67F4-ADAF-4CAE-93E9-1D88E3BE1ED8}" destId="{D552DA57-E706-4C36-9AC8-EB8F4B8A2791}" srcOrd="5" destOrd="0" presId="urn:microsoft.com/office/officeart/2005/8/layout/cycle2"/>
    <dgm:cxn modelId="{FFA9077D-D017-4BBE-9611-05034FAA67FE}" type="presParOf" srcId="{D552DA57-E706-4C36-9AC8-EB8F4B8A2791}" destId="{BC4A2D0F-36A5-4EEA-A04E-01BF011E1E77}" srcOrd="0" destOrd="0" presId="urn:microsoft.com/office/officeart/2005/8/layout/cycle2"/>
    <dgm:cxn modelId="{6BD190B1-B2F6-47BA-990F-3367F9A47187}" type="presParOf" srcId="{327A67F4-ADAF-4CAE-93E9-1D88E3BE1ED8}" destId="{4339CC20-98C1-464A-A912-26D98129D5FB}" srcOrd="6" destOrd="0" presId="urn:microsoft.com/office/officeart/2005/8/layout/cycle2"/>
    <dgm:cxn modelId="{C103625F-26A0-4E04-8428-C8FB95AE4F46}" type="presParOf" srcId="{327A67F4-ADAF-4CAE-93E9-1D88E3BE1ED8}" destId="{EC6A49FF-1FD1-4C0D-BF46-13DE462E7869}" srcOrd="7" destOrd="0" presId="urn:microsoft.com/office/officeart/2005/8/layout/cycle2"/>
    <dgm:cxn modelId="{F0E15E25-85AF-49CF-BB91-03EE57C22832}" type="presParOf" srcId="{EC6A49FF-1FD1-4C0D-BF46-13DE462E7869}" destId="{695B0EE2-D62C-493F-B5DE-E5978B2A2623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1B8BC2-BB24-42A4-A745-7A07294AFEAD}">
      <dsp:nvSpPr>
        <dsp:cNvPr id="0" name=""/>
        <dsp:cNvSpPr/>
      </dsp:nvSpPr>
      <dsp:spPr>
        <a:xfrm>
          <a:off x="436447" y="321"/>
          <a:ext cx="324485" cy="324485"/>
        </a:xfrm>
        <a:prstGeom prst="ellipse">
          <a:avLst/>
        </a:prstGeom>
        <a:solidFill>
          <a:srgbClr val="FFC000"/>
        </a:solidFill>
        <a:ln w="12700" cap="flat" cmpd="sng" algn="ctr">
          <a:noFill/>
          <a:prstDash val="solid"/>
          <a:miter lim="800000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  <a:scene3d>
          <a:camera prst="orthographicFront"/>
          <a:lightRig rig="threePt" dir="t"/>
        </a:scene3d>
        <a:sp3d>
          <a:bevelT w="292100" h="292100"/>
          <a:bevelB w="292100" h="292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>
              <a:solidFill>
                <a:schemeClr val="tx1"/>
              </a:solidFill>
              <a:latin typeface="Gotham Rounded Medium" panose="02000000000000000000" pitchFamily="50" charset="0"/>
            </a:rPr>
            <a:t>Xe</a:t>
          </a:r>
          <a:endParaRPr lang="en-US" sz="1300" kern="1200" dirty="0">
            <a:solidFill>
              <a:schemeClr val="tx1"/>
            </a:solidFill>
            <a:latin typeface="Gotham Rounded Medium" panose="02000000000000000000" pitchFamily="50" charset="0"/>
          </a:endParaRPr>
        </a:p>
      </dsp:txBody>
      <dsp:txXfrm>
        <a:off x="483967" y="47841"/>
        <a:ext cx="229445" cy="229445"/>
      </dsp:txXfrm>
    </dsp:sp>
    <dsp:sp modelId="{733DDC44-460A-43B7-A5A1-398DFC0C722F}">
      <dsp:nvSpPr>
        <dsp:cNvPr id="0" name=""/>
        <dsp:cNvSpPr/>
      </dsp:nvSpPr>
      <dsp:spPr>
        <a:xfrm rot="2700000">
          <a:off x="726119" y="278437"/>
          <a:ext cx="86399" cy="10951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29915" y="291176"/>
        <a:ext cx="60479" cy="65707"/>
      </dsp:txXfrm>
    </dsp:sp>
    <dsp:sp modelId="{3B7A6641-A89B-4058-B31A-AC803D893997}">
      <dsp:nvSpPr>
        <dsp:cNvPr id="0" name=""/>
        <dsp:cNvSpPr/>
      </dsp:nvSpPr>
      <dsp:spPr>
        <a:xfrm>
          <a:off x="781164" y="345038"/>
          <a:ext cx="324485" cy="324485"/>
        </a:xfrm>
        <a:prstGeom prst="ellipse">
          <a:avLst/>
        </a:prstGeom>
        <a:solidFill>
          <a:srgbClr val="7030A0"/>
        </a:solidFill>
        <a:ln w="12700" cap="flat" cmpd="sng" algn="ctr">
          <a:noFill/>
          <a:prstDash val="solid"/>
          <a:miter lim="800000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  <a:scene3d>
          <a:camera prst="orthographicFront"/>
          <a:lightRig rig="threePt" dir="t"/>
        </a:scene3d>
        <a:sp3d>
          <a:bevelT w="292100" h="292100"/>
          <a:bevelB w="292100" h="292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>
              <a:latin typeface="Gotham Rounded Medium" panose="02000000000000000000" pitchFamily="50" charset="0"/>
            </a:rPr>
            <a:t>Ar</a:t>
          </a:r>
          <a:endParaRPr lang="en-US" sz="1300" kern="1200" dirty="0">
            <a:latin typeface="Gotham Rounded Medium" panose="02000000000000000000" pitchFamily="50" charset="0"/>
          </a:endParaRPr>
        </a:p>
      </dsp:txBody>
      <dsp:txXfrm>
        <a:off x="828684" y="392558"/>
        <a:ext cx="229445" cy="229445"/>
      </dsp:txXfrm>
    </dsp:sp>
    <dsp:sp modelId="{F773132F-DA2E-44CC-B475-36826BE8A0F8}">
      <dsp:nvSpPr>
        <dsp:cNvPr id="0" name=""/>
        <dsp:cNvSpPr/>
      </dsp:nvSpPr>
      <dsp:spPr>
        <a:xfrm rot="8100000">
          <a:off x="729577" y="623153"/>
          <a:ext cx="86399" cy="10951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751701" y="635892"/>
        <a:ext cx="60479" cy="65707"/>
      </dsp:txXfrm>
    </dsp:sp>
    <dsp:sp modelId="{E733122C-14FE-464E-8012-749C765A233D}">
      <dsp:nvSpPr>
        <dsp:cNvPr id="0" name=""/>
        <dsp:cNvSpPr/>
      </dsp:nvSpPr>
      <dsp:spPr>
        <a:xfrm>
          <a:off x="436447" y="689755"/>
          <a:ext cx="324485" cy="324485"/>
        </a:xfrm>
        <a:prstGeom prst="ellipse">
          <a:avLst/>
        </a:prstGeom>
        <a:solidFill>
          <a:srgbClr val="00B050"/>
        </a:solidFill>
        <a:ln w="12700" cap="flat" cmpd="sng" algn="ctr">
          <a:noFill/>
          <a:prstDash val="solid"/>
          <a:miter lim="800000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  <a:scene3d>
          <a:camera prst="orthographicFront"/>
          <a:lightRig rig="threePt" dir="t"/>
        </a:scene3d>
        <a:sp3d>
          <a:bevelT w="292100" h="292100"/>
          <a:bevelB w="292100" h="292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Gotham Rounded Medium" panose="02000000000000000000" pitchFamily="50" charset="0"/>
            </a:rPr>
            <a:t>O</a:t>
          </a:r>
        </a:p>
      </dsp:txBody>
      <dsp:txXfrm>
        <a:off x="483967" y="737275"/>
        <a:ext cx="229445" cy="229445"/>
      </dsp:txXfrm>
    </dsp:sp>
    <dsp:sp modelId="{D552DA57-E706-4C36-9AC8-EB8F4B8A2791}">
      <dsp:nvSpPr>
        <dsp:cNvPr id="0" name=""/>
        <dsp:cNvSpPr/>
      </dsp:nvSpPr>
      <dsp:spPr>
        <a:xfrm rot="13500000">
          <a:off x="384860" y="626612"/>
          <a:ext cx="86399" cy="10951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chemeClr val="bg2"/>
            </a:solidFill>
          </a:endParaRPr>
        </a:p>
      </dsp:txBody>
      <dsp:txXfrm rot="10800000">
        <a:off x="406984" y="657679"/>
        <a:ext cx="60479" cy="65707"/>
      </dsp:txXfrm>
    </dsp:sp>
    <dsp:sp modelId="{4339CC20-98C1-464A-A912-26D98129D5FB}">
      <dsp:nvSpPr>
        <dsp:cNvPr id="0" name=""/>
        <dsp:cNvSpPr/>
      </dsp:nvSpPr>
      <dsp:spPr>
        <a:xfrm>
          <a:off x="91730" y="345038"/>
          <a:ext cx="324485" cy="324485"/>
        </a:xfrm>
        <a:prstGeom prst="ellipse">
          <a:avLst/>
        </a:prstGeom>
        <a:solidFill>
          <a:srgbClr val="00B0F0"/>
        </a:solidFill>
        <a:ln w="12700" cap="flat" cmpd="sng" algn="ctr">
          <a:noFill/>
          <a:prstDash val="solid"/>
          <a:miter lim="800000"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  <a:scene3d>
          <a:camera prst="orthographicFront"/>
          <a:lightRig rig="threePt" dir="t"/>
        </a:scene3d>
        <a:sp3d>
          <a:bevelT w="292100" h="292100"/>
          <a:bevelB w="292100" h="292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tx1"/>
              </a:solidFill>
              <a:latin typeface="Gotham Rounded Medium" panose="02000000000000000000" pitchFamily="50" charset="0"/>
            </a:rPr>
            <a:t>N</a:t>
          </a:r>
        </a:p>
      </dsp:txBody>
      <dsp:txXfrm>
        <a:off x="139250" y="392558"/>
        <a:ext cx="229445" cy="229445"/>
      </dsp:txXfrm>
    </dsp:sp>
    <dsp:sp modelId="{EC6A49FF-1FD1-4C0D-BF46-13DE462E7869}">
      <dsp:nvSpPr>
        <dsp:cNvPr id="0" name=""/>
        <dsp:cNvSpPr/>
      </dsp:nvSpPr>
      <dsp:spPr>
        <a:xfrm rot="18900000">
          <a:off x="381402" y="281895"/>
          <a:ext cx="86399" cy="10951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5198" y="312962"/>
        <a:ext cx="60479" cy="657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jpeg>
</file>

<file path=ppt/media/image5.png>
</file>

<file path=ppt/media/image6.jpg>
</file>

<file path=ppt/media/image7.jp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60794-A7A1-445A-B384-EA30980CF608}" type="datetimeFigureOut">
              <a:rPr lang="en-US" smtClean="0"/>
              <a:t>6/4/25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78FD32-26F9-4284-990C-37CF07EB9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00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4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39" name="Google Shape;139;p4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194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1FB4D5B7-08FD-A830-8BB4-6D160866C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>
            <a:extLst>
              <a:ext uri="{FF2B5EF4-FFF2-40B4-BE49-F238E27FC236}">
                <a16:creationId xmlns:a16="http://schemas.microsoft.com/office/drawing/2014/main" id="{D93E476D-EACD-9D1C-AEAB-B85AE5D19A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4:notes">
            <a:extLst>
              <a:ext uri="{FF2B5EF4-FFF2-40B4-BE49-F238E27FC236}">
                <a16:creationId xmlns:a16="http://schemas.microsoft.com/office/drawing/2014/main" id="{54DC2885-CD44-D652-C701-4B33698672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dirty="0">
              <a:solidFill>
                <a:srgbClr val="FF0000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39" name="Google Shape;139;p4:notes">
            <a:extLst>
              <a:ext uri="{FF2B5EF4-FFF2-40B4-BE49-F238E27FC236}">
                <a16:creationId xmlns:a16="http://schemas.microsoft.com/office/drawing/2014/main" id="{1694B2C8-4698-6077-2AEA-1E10FDD7D59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280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C6FF1AFB-6675-6E31-9534-60A9E55A6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>
            <a:extLst>
              <a:ext uri="{FF2B5EF4-FFF2-40B4-BE49-F238E27FC236}">
                <a16:creationId xmlns:a16="http://schemas.microsoft.com/office/drawing/2014/main" id="{EA442275-C314-FCC4-44DD-0053E392FB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4:notes">
            <a:extLst>
              <a:ext uri="{FF2B5EF4-FFF2-40B4-BE49-F238E27FC236}">
                <a16:creationId xmlns:a16="http://schemas.microsoft.com/office/drawing/2014/main" id="{9B167B91-E899-D2F4-FC26-88F7A551BE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dirty="0">
              <a:solidFill>
                <a:srgbClr val="FF0000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39" name="Google Shape;139;p4:notes">
            <a:extLst>
              <a:ext uri="{FF2B5EF4-FFF2-40B4-BE49-F238E27FC236}">
                <a16:creationId xmlns:a16="http://schemas.microsoft.com/office/drawing/2014/main" id="{85C54C3C-837B-C14A-9E89-2E1886C136B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0827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>
          <a:extLst>
            <a:ext uri="{FF2B5EF4-FFF2-40B4-BE49-F238E27FC236}">
              <a16:creationId xmlns:a16="http://schemas.microsoft.com/office/drawing/2014/main" id="{8398C486-8EE9-4FA5-9A4C-BCA1D804F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>
            <a:extLst>
              <a:ext uri="{FF2B5EF4-FFF2-40B4-BE49-F238E27FC236}">
                <a16:creationId xmlns:a16="http://schemas.microsoft.com/office/drawing/2014/main" id="{6B85DE47-62EE-E523-AB59-FBE7D5CAA7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4:notes">
            <a:extLst>
              <a:ext uri="{FF2B5EF4-FFF2-40B4-BE49-F238E27FC236}">
                <a16:creationId xmlns:a16="http://schemas.microsoft.com/office/drawing/2014/main" id="{783CB6DC-E3B9-A8A6-026C-F44D93BF70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dirty="0">
              <a:solidFill>
                <a:srgbClr val="FF0000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39" name="Google Shape;139;p4:notes">
            <a:extLst>
              <a:ext uri="{FF2B5EF4-FFF2-40B4-BE49-F238E27FC236}">
                <a16:creationId xmlns:a16="http://schemas.microsoft.com/office/drawing/2014/main" id="{78EBD631-BE4A-6BF7-25AA-A49B386579C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3499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169B2-6421-467F-99CA-7BB2DE02D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27DE74-2C0C-42EC-A319-B7133B81FE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73331"/>
            <a:ext cx="6858000" cy="11700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A19146C-2766-74B3-84DC-9864B5F5F6A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35F0363-D0C8-4E79-47B1-BFF994A0114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34CC0EC-69F5-6E64-D92B-14774EB6E0FC}"/>
              </a:ext>
            </a:extLst>
          </p:cNvPr>
          <p:cNvSpPr>
            <a:spLocks noGrp="1"/>
          </p:cNvSpPr>
          <p:nvPr>
            <p:ph type="sldNum" idx="16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602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16C2C-D146-46DE-A8DA-163A2EC11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1902C-8F85-49B1-9DFE-A0B23F0C7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5A872-C2CC-4451-A156-CD07B325F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CB8E7-4350-438B-A180-378B125BE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CCD77-A17A-46C7-9D5E-94A0934EE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626AC4-DFC9-B541-ADF2-991C021B8B7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24" y="4393954"/>
            <a:ext cx="1346568" cy="6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01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7870D-C1C5-44B8-91C3-D0F4FC8FF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D8685-FCE8-4C03-8EA1-FD2CED7D2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A8FBD-8645-4889-9E86-B7670A89E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ACF7D-CEEF-4991-9123-45CEC6F3B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0A62B-8CA7-4DA2-BA8B-26A8DB56A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546247-3C36-4843-9B72-397D790813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24" y="4393954"/>
            <a:ext cx="1346568" cy="6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04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CE911-4B8C-4C33-B55E-19F5C40E6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C9E13-1023-4894-A5A9-DA6E5477D8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B8FD5-EBA3-45A0-9C65-551DC3291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DAB01-B5D7-495A-A48A-32D5DD83D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741B3-6FF8-496D-8A1F-0271CC87F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1AC25F-8F59-45AD-95EB-D39FF1A38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B23F89-D716-ED40-BF2D-0DE69539D9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24" y="4393954"/>
            <a:ext cx="1346568" cy="6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595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2F9F4-714C-4F42-A76B-FD3E55833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6F7BB-B040-4413-857A-A9D81661F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C28109-1C0E-4B76-8C58-C8A68D3EF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4FE963-4BBE-48AA-B786-E3426A04AC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CC2F9-B89F-43A3-B426-0F4B391FA7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EED285-9C22-4D97-847F-71F0B57B4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971E59-4B30-46B8-9BDE-1BF406AB0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E809B-DC81-408C-A85F-6BF58ABF3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8F15A3D-C843-834D-BB62-F12BF70E84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24" y="4393954"/>
            <a:ext cx="1346568" cy="6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2228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98335-2883-483A-83C0-4A87CC6A4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638F52-4327-47C1-8CF8-C5673E321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AB4A7-0B14-4693-AFF9-8E0775B4D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DB29A-1CC2-441E-9072-06ED8107D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05E8C3-79F2-A944-AF53-133CA61B74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24" y="4393954"/>
            <a:ext cx="1346568" cy="6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0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C74543-D3E3-42A7-ADD0-BFF1B7695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19806B-AD7F-41A1-884A-7C04FCB39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1FBAA-7794-48B0-9532-BE3EB44B2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2C5111-8576-FF49-8EA5-2562E1F7CF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24" y="4393954"/>
            <a:ext cx="1346568" cy="6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55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6225F-7C98-4B1C-BAAB-E7841D3C5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384D0-F2EB-49E5-996D-807E00F16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20C121-D360-4C04-8129-7F1E47267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B4024D-1B10-40EC-B2F7-9B1462EE4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7ED7F-18D6-433D-99C0-CE680A3C9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7B1E2-F0C7-4B90-BBE4-15745376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8174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0420A-0D40-4A7C-B22C-EA58BCE19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D91D6-0A33-468C-9C44-6D67C0DCFA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A0E4C-BA68-4676-AB7D-5CEFAD5BD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DE9BA-3AA6-4E5B-AD81-B3A11D1F1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4195CC-7865-43CF-8C1B-540673A9E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3625A-5433-4385-BA7E-9FDB38417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257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89369-169E-45DC-BFAA-5C907EA9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65B84C-593C-4FB2-8101-11C57E1E7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802B5-D966-45FB-AAF8-21FFAD085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FDCB1-E464-43F1-AC35-C2C4AF5B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DD2FA-38D2-45C1-A8AA-0DACEB422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9301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E9D4BE-3187-4E19-BE59-CA7BAE40E1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F8140E-8C43-49EE-AAC9-9E086FF592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0CFE8-C64F-4DED-A8D8-C60EA3992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EC338-4FA7-4791-B7DA-403B70693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02040-87F2-4BFE-BABF-FF1AD3A84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61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719F6F8-B628-0125-DD8C-B1A38CA6305A}"/>
              </a:ext>
            </a:extLst>
          </p:cNvPr>
          <p:cNvSpPr/>
          <p:nvPr userDrawn="1"/>
        </p:nvSpPr>
        <p:spPr>
          <a:xfrm>
            <a:off x="0" y="-1"/>
            <a:ext cx="9144000" cy="753475"/>
          </a:xfrm>
          <a:prstGeom prst="rect">
            <a:avLst/>
          </a:prstGeom>
          <a:gradFill flip="none" rotWithShape="1">
            <a:gsLst>
              <a:gs pos="24000">
                <a:schemeClr val="accent2">
                  <a:alpha val="0"/>
                  <a:lumMod val="50000"/>
                  <a:lumOff val="50000"/>
                </a:schemeClr>
              </a:gs>
              <a:gs pos="54000">
                <a:schemeClr val="accent2">
                  <a:lumMod val="50000"/>
                  <a:lumOff val="50000"/>
                  <a:alpha val="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D22A969-6D1E-2EA1-1EAB-71D9BEE66D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3772CB5-A7B2-E471-61A2-EAA5D4994C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4394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DA400F6-D3FD-88BE-C373-8AFD09AF5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CE285C9-716C-97D6-3044-21D80EC49A9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9923" y="954275"/>
            <a:ext cx="8431652" cy="36775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7BFE51C-6FD2-9B57-2F54-0B8F572F2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09BA6AE-6389-5F28-67C2-9DC5C4D8347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9959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1775320"/>
            <a:ext cx="7772870" cy="25680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104B-4252-4A8B-8D4B-CB647B42A4F1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6880-D4AA-4C64-A529-3058D603C6E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02596F-DC7E-E04F-9B3E-042576BBA2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24" y="4393954"/>
            <a:ext cx="1346568" cy="6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7245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571500"/>
            <a:ext cx="8991600" cy="4171950"/>
          </a:xfrm>
        </p:spPr>
        <p:txBody>
          <a:bodyPr/>
          <a:lstStyle>
            <a:lvl1pPr>
              <a:defRPr spc="0" baseline="0">
                <a:uFillTx/>
              </a:defRPr>
            </a:lvl1pPr>
            <a:lvl2pPr>
              <a:defRPr spc="0" baseline="0">
                <a:uFillTx/>
              </a:defRPr>
            </a:lvl2pPr>
            <a:lvl3pPr>
              <a:defRPr spc="0" baseline="0">
                <a:uFillTx/>
              </a:defRPr>
            </a:lvl3pPr>
            <a:lvl4pPr>
              <a:defRPr spc="0" baseline="0">
                <a:uFillTx/>
              </a:defRPr>
            </a:lvl4pPr>
            <a:lvl5pPr>
              <a:defRPr spc="0" baseline="0">
                <a:uFillTx/>
              </a:defRPr>
            </a:lvl5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0" y="4800600"/>
            <a:ext cx="9144000" cy="342900"/>
          </a:xfrm>
          <a:solidFill>
            <a:schemeClr val="bg1">
              <a:lumMod val="85000"/>
            </a:schemeClr>
          </a:solidFill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800" baseline="0">
                <a:solidFill>
                  <a:srgbClr val="C00000"/>
                </a:solidFill>
                <a:uFillTx/>
              </a:defRPr>
            </a:lvl1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457200"/>
          </a:xfrm>
          <a:prstGeom prst="rect">
            <a:avLst/>
          </a:prstGeom>
          <a:solidFill>
            <a:srgbClr val="EAEAEA"/>
          </a:solidFill>
        </p:spPr>
        <p:txBody>
          <a:bodyPr>
            <a:noAutofit/>
          </a:bodyPr>
          <a:lstStyle>
            <a:lvl1pPr>
              <a:defRPr sz="27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1507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5BE7-EF98-49BB-9569-6EF2F63E24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EA341-692E-4C32-A199-DDDC7B8AB5EB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rgbClr val="2F486E"/>
                </a:solidFill>
              </a:defRPr>
            </a:lvl1pPr>
            <a:lvl2pPr>
              <a:defRPr>
                <a:solidFill>
                  <a:srgbClr val="2F486E"/>
                </a:solidFill>
              </a:defRPr>
            </a:lvl2pPr>
            <a:lvl3pPr>
              <a:defRPr>
                <a:solidFill>
                  <a:srgbClr val="2F486E"/>
                </a:solidFill>
              </a:defRPr>
            </a:lvl3pPr>
            <a:lvl4pPr>
              <a:defRPr>
                <a:solidFill>
                  <a:srgbClr val="2F486E"/>
                </a:solidFill>
              </a:defRPr>
            </a:lvl4pPr>
            <a:lvl5pPr>
              <a:defRPr>
                <a:solidFill>
                  <a:srgbClr val="2F486E"/>
                </a:solidFill>
              </a:defRPr>
            </a:lvl5pPr>
          </a:lstStyle>
          <a:p>
            <a:pPr lvl="0"/>
            <a:r>
              <a:rPr lang="en-US" dirty="0"/>
              <a:t>Slide Content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68FBA-C55D-4716-BAC7-4CC5ED907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9C8F7-B9C9-4A6D-B783-DEA6E6070D5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31506B7-C3E5-4B64-95B0-19BF87DE02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126" y="4709766"/>
            <a:ext cx="890177" cy="433735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</a:lstStyle>
          <a:p>
            <a:r>
              <a:rPr lang="en-US" dirty="0"/>
              <a:t>Your Company Logo</a:t>
            </a: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0D0D6E7E-7938-4478-8A8E-941E054F9ED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69570" y="4889727"/>
            <a:ext cx="6701247" cy="27384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2021 IEEE 71st Electronic Components and Technology Conference  │  Virtual │  June 1 – July 4, 2021</a:t>
            </a:r>
          </a:p>
        </p:txBody>
      </p:sp>
    </p:spTree>
    <p:extLst>
      <p:ext uri="{BB962C8B-B14F-4D97-AF65-F5344CB8AC3E}">
        <p14:creationId xmlns:p14="http://schemas.microsoft.com/office/powerpoint/2010/main" val="767819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preserve="1" userDrawn="1">
  <p:cSld name="Title Only - 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289EBAA-8EE3-4D89-882C-4EBC225777D7}"/>
              </a:ext>
            </a:extLst>
          </p:cNvPr>
          <p:cNvSpPr/>
          <p:nvPr userDrawn="1"/>
        </p:nvSpPr>
        <p:spPr>
          <a:xfrm>
            <a:off x="0" y="-1"/>
            <a:ext cx="9144000" cy="753475"/>
          </a:xfrm>
          <a:prstGeom prst="rect">
            <a:avLst/>
          </a:prstGeom>
          <a:gradFill flip="none" rotWithShape="1">
            <a:gsLst>
              <a:gs pos="24000">
                <a:schemeClr val="accent2">
                  <a:alpha val="0"/>
                  <a:lumMod val="50000"/>
                  <a:lumOff val="50000"/>
                </a:schemeClr>
              </a:gs>
              <a:gs pos="54000">
                <a:schemeClr val="accent2">
                  <a:lumMod val="50000"/>
                  <a:lumOff val="50000"/>
                  <a:alpha val="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AD37E7-AEC9-F67B-2568-674B63F8F7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439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A3F8A8-9970-B97F-0B6B-0E77115F3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45E1ED8-1C97-F5AA-00C4-68D4579B4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914BE7-978D-D187-F921-FF99BAEFF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4B7D2E-1A09-222A-68C8-D7825FFC2E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43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15A2F1-B85A-DF25-DC37-7919811322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85F12E-9F8B-704C-97F1-164FF3DBC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3" y="208726"/>
            <a:ext cx="8431652" cy="506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B75044-5EB9-D95F-1A4B-CEA94B4708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9923" y="954088"/>
            <a:ext cx="8431652" cy="3678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817077-71DE-13C7-96F7-2DC3A0DE060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69D68F-8606-F1CC-9643-B5747EF8190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054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E5F99-7D7C-D654-6B14-691B3D2C7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E4E8A9-F1DC-35E3-AE2A-F5CCECE15BDE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25387-DEA8-B37A-8809-D88BAC6C20D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83B16-A84E-217B-5EBC-3846000003A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946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0F7B7-97F2-AFF7-3D38-0ABD5A765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9AB0E-F403-9338-192D-50E8AED9D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D4058-537D-2808-9616-8A5196D27D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24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C7E6634-1F69-5946-E3DA-0043EC9122E8}"/>
              </a:ext>
            </a:extLst>
          </p:cNvPr>
          <p:cNvSpPr/>
          <p:nvPr userDrawn="1"/>
        </p:nvSpPr>
        <p:spPr>
          <a:xfrm>
            <a:off x="0" y="3933825"/>
            <a:ext cx="8515350" cy="1209675"/>
          </a:xfrm>
          <a:prstGeom prst="rect">
            <a:avLst/>
          </a:prstGeom>
          <a:gradFill>
            <a:gsLst>
              <a:gs pos="34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ECF82D9-4C9E-9486-E919-A0DF4ACC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AB7E30B-F69A-22BF-AD8A-3ACD098B3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B18AA20-5751-D819-6759-C2D38EBBB9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84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" preserve="1">
  <p:cSld name="Thank You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 title="Overlay Graphic"/>
          <p:cNvSpPr/>
          <p:nvPr/>
        </p:nvSpPr>
        <p:spPr>
          <a:xfrm>
            <a:off x="4972050" y="1"/>
            <a:ext cx="417195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13" b="0" i="0" dirty="0">
              <a:solidFill>
                <a:schemeClr val="lt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Calibri"/>
            </a:endParaRPr>
          </a:p>
        </p:txBody>
      </p:sp>
      <p:sp>
        <p:nvSpPr>
          <p:cNvPr id="30" name="Google Shape;30;p16"/>
          <p:cNvSpPr txBox="1">
            <a:spLocks noGrp="1"/>
          </p:cNvSpPr>
          <p:nvPr>
            <p:ph type="ctrTitle"/>
          </p:nvPr>
        </p:nvSpPr>
        <p:spPr>
          <a:xfrm>
            <a:off x="5372099" y="1497779"/>
            <a:ext cx="3342525" cy="1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 b="0" i="0" cap="none">
                <a:solidFill>
                  <a:schemeClr val="lt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2" name="Google Shape;32;p16"/>
          <p:cNvSpPr txBox="1">
            <a:spLocks noGrp="1"/>
          </p:cNvSpPr>
          <p:nvPr>
            <p:ph type="subTitle" idx="1"/>
          </p:nvPr>
        </p:nvSpPr>
        <p:spPr>
          <a:xfrm>
            <a:off x="5372100" y="3283017"/>
            <a:ext cx="3092945" cy="203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lvl="1" algn="ctr"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125"/>
              <a:buNone/>
              <a:defRPr sz="1125"/>
            </a:lvl2pPr>
            <a:lvl3pPr lvl="2" algn="ctr">
              <a:spcBef>
                <a:spcPts val="203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/>
            </a:lvl3pPr>
            <a:lvl4pPr lvl="3" algn="ctr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lvl="4" algn="ctr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lvl="5" algn="ctr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lvl="6" algn="ctr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lvl="7" algn="ctr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lvl="8" algn="ctr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body" idx="2"/>
          </p:nvPr>
        </p:nvSpPr>
        <p:spPr>
          <a:xfrm>
            <a:off x="5372100" y="3587642"/>
            <a:ext cx="3092945" cy="1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Google Shape;34;p16"/>
          <p:cNvSpPr txBox="1">
            <a:spLocks noGrp="1"/>
          </p:cNvSpPr>
          <p:nvPr>
            <p:ph type="body" idx="3"/>
          </p:nvPr>
        </p:nvSpPr>
        <p:spPr>
          <a:xfrm>
            <a:off x="5372100" y="3877415"/>
            <a:ext cx="3092945" cy="1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Google Shape;35;p16"/>
          <p:cNvSpPr txBox="1">
            <a:spLocks noGrp="1"/>
          </p:cNvSpPr>
          <p:nvPr>
            <p:ph type="body" idx="4"/>
          </p:nvPr>
        </p:nvSpPr>
        <p:spPr>
          <a:xfrm>
            <a:off x="5372257" y="4167189"/>
            <a:ext cx="3094112" cy="189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Google Shape;271;p11">
            <a:extLst>
              <a:ext uri="{FF2B5EF4-FFF2-40B4-BE49-F238E27FC236}">
                <a16:creationId xmlns:a16="http://schemas.microsoft.com/office/drawing/2014/main" id="{C1BFAF9D-B101-FFC2-6091-4EAEDC4B69F8}"/>
              </a:ext>
            </a:extLst>
          </p:cNvPr>
          <p:cNvSpPr/>
          <p:nvPr userDrawn="1"/>
        </p:nvSpPr>
        <p:spPr>
          <a:xfrm>
            <a:off x="1" y="4877624"/>
            <a:ext cx="9142856" cy="265876"/>
          </a:xfrm>
          <a:prstGeom prst="rect">
            <a:avLst/>
          </a:prstGeom>
          <a:gradFill>
            <a:gsLst>
              <a:gs pos="0">
                <a:schemeClr val="lt1"/>
              </a:gs>
              <a:gs pos="50000">
                <a:srgbClr val="63BE60"/>
              </a:gs>
              <a:gs pos="100000">
                <a:srgbClr val="006448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00644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E54BD2-AD04-303A-0046-D8C9A9576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2AF806-A9B3-BB32-81CE-60011A9E7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3B7275-72A8-A0FF-00D9-6B575859D5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495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20DBD-A8CE-48C3-8507-DAFB868E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2ED97-484C-4C53-98FE-0B112192F1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C3788-BC65-497E-B860-774492A58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F8D4C-2F7B-4CD6-8F1A-91D594065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B2DF0-C3F0-4C7F-A4F9-96D83F215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120BD0-A20B-904B-8727-F5A63C0689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624" y="4393954"/>
            <a:ext cx="1346568" cy="6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2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22BEAA9-6092-E026-0E3C-2B9B12DD89C6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99851"/>
            <a:ext cx="9144000" cy="1043650"/>
          </a:xfrm>
          <a:prstGeom prst="rect">
            <a:avLst/>
          </a:prstGeom>
        </p:spPr>
      </p:pic>
      <p:sp>
        <p:nvSpPr>
          <p:cNvPr id="3" name="Google Shape;271;p11">
            <a:extLst>
              <a:ext uri="{FF2B5EF4-FFF2-40B4-BE49-F238E27FC236}">
                <a16:creationId xmlns:a16="http://schemas.microsoft.com/office/drawing/2014/main" id="{612BEF9B-DA7D-6B54-859F-71965F20CA0E}"/>
              </a:ext>
            </a:extLst>
          </p:cNvPr>
          <p:cNvSpPr/>
          <p:nvPr userDrawn="1"/>
        </p:nvSpPr>
        <p:spPr>
          <a:xfrm>
            <a:off x="2440643" y="4877624"/>
            <a:ext cx="6702213" cy="265876"/>
          </a:xfrm>
          <a:prstGeom prst="rect">
            <a:avLst/>
          </a:prstGeom>
          <a:gradFill>
            <a:gsLst>
              <a:gs pos="0">
                <a:srgbClr val="63BE60">
                  <a:alpha val="0"/>
                </a:srgbClr>
              </a:gs>
              <a:gs pos="50000">
                <a:srgbClr val="63BE60"/>
              </a:gs>
              <a:gs pos="100000">
                <a:srgbClr val="006448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00644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3" descr="A black background with green text&#10;&#10;Description automatically generated">
            <a:extLst>
              <a:ext uri="{FF2B5EF4-FFF2-40B4-BE49-F238E27FC236}">
                <a16:creationId xmlns:a16="http://schemas.microsoft.com/office/drawing/2014/main" id="{2C3930F1-1EDE-0DCA-EE62-1C650E749DEA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41195" y="4733859"/>
            <a:ext cx="2299448" cy="293233"/>
          </a:xfrm>
          <a:prstGeom prst="rect">
            <a:avLst/>
          </a:prstGeom>
        </p:spPr>
      </p:pic>
      <p:sp>
        <p:nvSpPr>
          <p:cNvPr id="9" name="Google Shape;12;p12">
            <a:extLst>
              <a:ext uri="{FF2B5EF4-FFF2-40B4-BE49-F238E27FC236}">
                <a16:creationId xmlns:a16="http://schemas.microsoft.com/office/drawing/2014/main" id="{8B5B8E7D-11FD-46B2-A003-428CA4AF274A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8714417" y="4920484"/>
            <a:ext cx="395968" cy="189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rgbClr val="595959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Placeholder 12">
            <a:extLst>
              <a:ext uri="{FF2B5EF4-FFF2-40B4-BE49-F238E27FC236}">
                <a16:creationId xmlns:a16="http://schemas.microsoft.com/office/drawing/2014/main" id="{ED07BE3F-68E9-022B-7CEB-E9F203A89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3" y="208726"/>
            <a:ext cx="8431652" cy="50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9E3387C-385C-F448-822D-004EFC70CF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11887" y="4920484"/>
            <a:ext cx="965551" cy="189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C4D47CE-184C-AA45-F3F8-3EFB12B39C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4224" y="4920484"/>
            <a:ext cx="4773706" cy="189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180258A-FA8D-2974-C1F5-91AEE4FD6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9923" y="954741"/>
            <a:ext cx="8431652" cy="3677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7118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en-US" sz="3200" b="1" i="0" u="none" strike="noStrike" kern="1200" cap="none" dirty="0">
          <a:solidFill>
            <a:srgbClr val="006448"/>
          </a:solidFill>
          <a:latin typeface="Open Sans"/>
          <a:ea typeface="Open Sans"/>
          <a:cs typeface="Open Sans"/>
        </a:defRPr>
      </a:lvl1pPr>
    </p:titleStyle>
    <p:bodyStyle>
      <a:lvl1pPr marL="76200" indent="0" algn="l" defTabSz="685800" rtl="0" eaLnBrk="1" latinLnBrk="0" hangingPunct="1">
        <a:lnSpc>
          <a:spcPct val="90000"/>
        </a:lnSpc>
        <a:spcBef>
          <a:spcPts val="750"/>
        </a:spcBef>
        <a:buFont typeface="Wingdings" panose="05000000000000000000" pitchFamily="2" charset="2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2"/>
        </a:buClr>
        <a:buFont typeface="Courier New" panose="02070309020205020404" pitchFamily="49" charset="0"/>
        <a:buChar char="o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2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2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ADE42B-3FDC-43CA-8CEC-155BE1A31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DFDF7-FB3F-436A-9184-A502933C2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5639B-903B-4AA6-BC77-B4B993AC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10/3/2017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40868-BEF1-432B-8B03-57F4C7748B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C306E-0098-4440-A0D3-00AEBEF03D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0214E-1572-45F3-AAF4-9587DB447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40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tif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3CE4447-E17A-123A-75B8-2035EC61F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5D40"/>
                </a:solidFill>
                <a:effectLst/>
                <a:uLnTx/>
                <a:uFillTx/>
                <a:latin typeface="Open Sans"/>
                <a:cs typeface="Arial"/>
                <a:sym typeface="Arial"/>
              </a:rPr>
              <a:t>ADL Overview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D2A88D-BE74-60D2-0431-0925EED42ECA}"/>
              </a:ext>
            </a:extLst>
          </p:cNvPr>
          <p:cNvSpPr txBox="1">
            <a:spLocks/>
          </p:cNvSpPr>
          <p:nvPr/>
        </p:nvSpPr>
        <p:spPr>
          <a:xfrm>
            <a:off x="436901" y="887298"/>
            <a:ext cx="5483394" cy="2147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500" b="1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L="258366" marR="0" lvl="1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5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513160" marR="0" lvl="2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771525" marR="0" lvl="3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1029891" marR="0" lvl="4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Founded in 2007 </a:t>
            </a: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cs typeface="Arial"/>
                <a:sym typeface="Arial"/>
              </a:rPr>
              <a:t>—</a:t>
            </a: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the ADL exists to facilitate </a:t>
            </a: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interdisciplinary, collaborative research at BU through centralized user facilities; </a:t>
            </a: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6CC24A"/>
                </a:solidFill>
                <a:effectLst/>
                <a:uLnTx/>
                <a:uFillTx/>
                <a:latin typeface="Open Sans"/>
                <a:cs typeface="Arial"/>
                <a:sym typeface="Arial"/>
              </a:rPr>
              <a:t>in alignment with the goals of BU’s Strategic Priority Roadmap</a:t>
            </a: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6CC24A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ADL is staffed by a dedicated team of scientists and engineers, </a:t>
            </a: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6CC24A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with extensive expertise in the R&amp;D of materials; hard, soft, and everything in between.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6CC24A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DA6B8B-91E3-4FED-9C82-9DF225E8113D}"/>
              </a:ext>
            </a:extLst>
          </p:cNvPr>
          <p:cNvSpPr/>
          <p:nvPr/>
        </p:nvSpPr>
        <p:spPr>
          <a:xfrm>
            <a:off x="0" y="3273596"/>
            <a:ext cx="9144000" cy="1170284"/>
          </a:xfrm>
          <a:prstGeom prst="rect">
            <a:avLst/>
          </a:prstGeom>
          <a:gradFill flip="none" rotWithShape="1">
            <a:gsLst>
              <a:gs pos="24000">
                <a:srgbClr val="6CC24A">
                  <a:alpha val="0"/>
                  <a:lumMod val="50000"/>
                  <a:lumOff val="50000"/>
                </a:srgbClr>
              </a:gs>
              <a:gs pos="54000">
                <a:srgbClr val="6CC24A">
                  <a:lumMod val="50000"/>
                  <a:lumOff val="50000"/>
                  <a:alpha val="50000"/>
                </a:srgbClr>
              </a:gs>
            </a:gsLst>
            <a:lin ang="1080000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/>
              <a:ea typeface="+mn-ea"/>
              <a:cs typeface="+mn-cs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314966-18A0-4000-82AA-2C2D67CD9A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9282" y="223314"/>
            <a:ext cx="2350194" cy="219901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4FEEFEF-701F-4F76-B913-246665C65C2A}"/>
              </a:ext>
            </a:extLst>
          </p:cNvPr>
          <p:cNvSpPr/>
          <p:nvPr/>
        </p:nvSpPr>
        <p:spPr>
          <a:xfrm>
            <a:off x="406357" y="3376853"/>
            <a:ext cx="5513937" cy="903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20000"/>
              </a:lnSpc>
              <a:buClr>
                <a:srgbClr val="000000"/>
              </a:buClr>
              <a:defRPr/>
            </a:pPr>
            <a:r>
              <a:rPr lang="en-US" sz="1500" b="1" kern="0" dirty="0">
                <a:solidFill>
                  <a:srgbClr val="005D40"/>
                </a:solidFill>
                <a:cs typeface="Arial"/>
                <a:sym typeface="Arial"/>
              </a:rPr>
              <a:t>It’s imperative that we expand our collection of scientific instrumentation to fulfill the evolving needs of our R1 research community and Industry partners.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2ACBA9-DB09-2B3A-5A01-DEA915953BB2}"/>
              </a:ext>
            </a:extLst>
          </p:cNvPr>
          <p:cNvGrpSpPr/>
          <p:nvPr/>
        </p:nvGrpSpPr>
        <p:grpSpPr>
          <a:xfrm>
            <a:off x="6359066" y="2886215"/>
            <a:ext cx="2169471" cy="1775022"/>
            <a:chOff x="6872515" y="2716221"/>
            <a:chExt cx="2011680" cy="1645920"/>
          </a:xfrm>
        </p:grpSpPr>
        <p:sp>
          <p:nvSpPr>
            <p:cNvPr id="13" name="Rounded Rectangle 60">
              <a:extLst>
                <a:ext uri="{FF2B5EF4-FFF2-40B4-BE49-F238E27FC236}">
                  <a16:creationId xmlns:a16="http://schemas.microsoft.com/office/drawing/2014/main" id="{ABA6469D-7865-485B-9A24-55B1716843B6}"/>
                </a:ext>
              </a:extLst>
            </p:cNvPr>
            <p:cNvSpPr/>
            <p:nvPr/>
          </p:nvSpPr>
          <p:spPr>
            <a:xfrm>
              <a:off x="6872515" y="2716221"/>
              <a:ext cx="2011680" cy="1645920"/>
            </a:xfrm>
            <a:prstGeom prst="roundRect">
              <a:avLst/>
            </a:prstGeom>
            <a:solidFill>
              <a:srgbClr val="006448"/>
            </a:solidFill>
            <a:ln w="25400" cap="flat" cmpd="sng" algn="ctr">
              <a:solidFill>
                <a:srgbClr val="006448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cxnSp>
          <p:nvCxnSpPr>
            <p:cNvPr id="14" name="Google Shape;230;p9">
              <a:extLst>
                <a:ext uri="{FF2B5EF4-FFF2-40B4-BE49-F238E27FC236}">
                  <a16:creationId xmlns:a16="http://schemas.microsoft.com/office/drawing/2014/main" id="{B01ABE9C-8A5B-4E8C-8C42-E3072C437B6B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636700" y="3415091"/>
              <a:ext cx="0" cy="350012"/>
            </a:xfrm>
            <a:prstGeom prst="straightConnector1">
              <a:avLst/>
            </a:prstGeom>
            <a:noFill/>
            <a:ln w="38100" cap="flat" cmpd="sng">
              <a:solidFill>
                <a:srgbClr val="C5D8F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5" name="Google Shape;231;p9">
              <a:extLst>
                <a:ext uri="{FF2B5EF4-FFF2-40B4-BE49-F238E27FC236}">
                  <a16:creationId xmlns:a16="http://schemas.microsoft.com/office/drawing/2014/main" id="{EA76A2FD-D878-4A58-8CA3-89F517DCB954}"/>
                </a:ext>
              </a:extLst>
            </p:cNvPr>
            <p:cNvCxnSpPr/>
            <p:nvPr/>
          </p:nvCxnSpPr>
          <p:spPr>
            <a:xfrm rot="10800000">
              <a:off x="8585324" y="3888786"/>
              <a:ext cx="0" cy="229451"/>
            </a:xfrm>
            <a:prstGeom prst="straightConnector1">
              <a:avLst/>
            </a:prstGeom>
            <a:noFill/>
            <a:ln w="38100" cap="rnd" cmpd="sng">
              <a:solidFill>
                <a:srgbClr val="85D06E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6" name="Google Shape;232;p9">
              <a:extLst>
                <a:ext uri="{FF2B5EF4-FFF2-40B4-BE49-F238E27FC236}">
                  <a16:creationId xmlns:a16="http://schemas.microsoft.com/office/drawing/2014/main" id="{373CBBFD-9685-4BC7-B0C5-38B1D9E056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85324" y="3409048"/>
              <a:ext cx="0" cy="238530"/>
            </a:xfrm>
            <a:prstGeom prst="straightConnector1">
              <a:avLst/>
            </a:prstGeom>
            <a:noFill/>
            <a:ln w="38100" cap="flat" cmpd="sng">
              <a:solidFill>
                <a:srgbClr val="ED7D31">
                  <a:lumMod val="40000"/>
                  <a:lumOff val="60000"/>
                </a:srgbClr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17" name="Google Shape;233;p9">
              <a:extLst>
                <a:ext uri="{FF2B5EF4-FFF2-40B4-BE49-F238E27FC236}">
                  <a16:creationId xmlns:a16="http://schemas.microsoft.com/office/drawing/2014/main" id="{6483792B-3B23-4A78-AD6B-25FFCAB365D8}"/>
                </a:ext>
              </a:extLst>
            </p:cNvPr>
            <p:cNvSpPr txBox="1"/>
            <p:nvPr/>
          </p:nvSpPr>
          <p:spPr>
            <a:xfrm>
              <a:off x="7411982" y="3647578"/>
              <a:ext cx="452610" cy="228600"/>
            </a:xfrm>
            <a:prstGeom prst="rect">
              <a:avLst/>
            </a:prstGeom>
            <a:solidFill>
              <a:srgbClr val="C5D8F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Open Sans" panose="020B0606030504020204" pitchFamily="34" charset="0"/>
                  <a:cs typeface="Open Sans" panose="020B0606030504020204" pitchFamily="34" charset="0"/>
                  <a:sym typeface="Open Sans"/>
                </a:rPr>
                <a:t>SSCF</a:t>
              </a:r>
              <a:endParaRPr kumimoji="0" sz="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Google Shape;234;p9">
              <a:extLst>
                <a:ext uri="{FF2B5EF4-FFF2-40B4-BE49-F238E27FC236}">
                  <a16:creationId xmlns:a16="http://schemas.microsoft.com/office/drawing/2014/main" id="{2FCCCFCE-0F41-40B7-A24C-1742B38BF200}"/>
                </a:ext>
              </a:extLst>
            </p:cNvPr>
            <p:cNvSpPr txBox="1"/>
            <p:nvPr/>
          </p:nvSpPr>
          <p:spPr>
            <a:xfrm>
              <a:off x="6937316" y="3128150"/>
              <a:ext cx="960120" cy="27432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Open Sans" panose="020B0606030504020204" pitchFamily="34" charset="0"/>
                  <a:cs typeface="Open Sans" panose="020B0606030504020204" pitchFamily="34" charset="0"/>
                  <a:sym typeface="Open Sans"/>
                </a:rPr>
                <a:t>Material</a:t>
              </a: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Open Sans" panose="020B0606030504020204" pitchFamily="34" charset="0"/>
                  <a:cs typeface="Open Sans" panose="020B0606030504020204" pitchFamily="34" charset="0"/>
                  <a:sym typeface="Open Sans"/>
                </a:rPr>
                <a:t> </a:t>
              </a:r>
              <a:r>
                <a:rPr kumimoji="0" lang="en-US" sz="7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Open Sans" panose="020B0606030504020204" pitchFamily="34" charset="0"/>
                  <a:cs typeface="Open Sans" panose="020B0606030504020204" pitchFamily="34" charset="0"/>
                  <a:sym typeface="Open Sans"/>
                </a:rPr>
                <a:t>Science &amp; Engineering</a:t>
              </a:r>
              <a:endParaRPr kumimoji="0" sz="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Google Shape;235;p9">
              <a:extLst>
                <a:ext uri="{FF2B5EF4-FFF2-40B4-BE49-F238E27FC236}">
                  <a16:creationId xmlns:a16="http://schemas.microsoft.com/office/drawing/2014/main" id="{5FF58254-0D1A-41C1-BB48-2F3A7F4C8EB1}"/>
                </a:ext>
              </a:extLst>
            </p:cNvPr>
            <p:cNvSpPr txBox="1"/>
            <p:nvPr/>
          </p:nvSpPr>
          <p:spPr>
            <a:xfrm>
              <a:off x="8243151" y="3128150"/>
              <a:ext cx="570773" cy="27432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Open Sans" panose="020B0606030504020204" pitchFamily="34" charset="0"/>
                  <a:cs typeface="Open Sans" panose="020B0606030504020204" pitchFamily="34" charset="0"/>
                  <a:sym typeface="Open Sans"/>
                </a:rPr>
                <a:t>Health Sciences</a:t>
              </a:r>
              <a:endParaRPr kumimoji="0" sz="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20" name="Google Shape;236;p9">
              <a:extLst>
                <a:ext uri="{FF2B5EF4-FFF2-40B4-BE49-F238E27FC236}">
                  <a16:creationId xmlns:a16="http://schemas.microsoft.com/office/drawing/2014/main" id="{E6618B0E-BBF5-41FD-85E4-D6356AE1D7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14145" y="3265310"/>
              <a:ext cx="0" cy="382268"/>
            </a:xfrm>
            <a:prstGeom prst="straightConnector1">
              <a:avLst/>
            </a:prstGeom>
            <a:noFill/>
            <a:ln w="38100" cap="sq" cmpd="sng">
              <a:solidFill>
                <a:srgbClr val="ED7D31">
                  <a:lumMod val="40000"/>
                  <a:lumOff val="60000"/>
                </a:srgbClr>
              </a:solidFill>
              <a:prstDash val="sysDash"/>
              <a:round/>
              <a:headEnd type="none" w="sm" len="sm"/>
              <a:tailEnd type="none" w="sm" len="sm"/>
            </a:ln>
          </p:spPr>
        </p:cxnSp>
        <p:sp>
          <p:nvSpPr>
            <p:cNvPr id="21" name="Google Shape;237;p9">
              <a:extLst>
                <a:ext uri="{FF2B5EF4-FFF2-40B4-BE49-F238E27FC236}">
                  <a16:creationId xmlns:a16="http://schemas.microsoft.com/office/drawing/2014/main" id="{3BF75992-D255-45E8-9231-1B817B3E35D9}"/>
                </a:ext>
              </a:extLst>
            </p:cNvPr>
            <p:cNvSpPr txBox="1"/>
            <p:nvPr/>
          </p:nvSpPr>
          <p:spPr>
            <a:xfrm>
              <a:off x="7882058" y="3647578"/>
              <a:ext cx="457200" cy="228600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Open Sans" panose="020B0606030504020204" pitchFamily="34" charset="0"/>
                  <a:cs typeface="Open Sans" panose="020B0606030504020204" pitchFamily="34" charset="0"/>
                  <a:sym typeface="Open Sans"/>
                </a:rPr>
                <a:t>NLAB</a:t>
              </a:r>
              <a:endParaRPr kumimoji="0" sz="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22" name="Google Shape;238;p9">
              <a:extLst>
                <a:ext uri="{FF2B5EF4-FFF2-40B4-BE49-F238E27FC236}">
                  <a16:creationId xmlns:a16="http://schemas.microsoft.com/office/drawing/2014/main" id="{712AD038-D6F1-48A8-9172-24CB8ED291A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165916" y="3415091"/>
              <a:ext cx="0" cy="350012"/>
            </a:xfrm>
            <a:prstGeom prst="straightConnector1">
              <a:avLst/>
            </a:prstGeom>
            <a:noFill/>
            <a:ln w="38100" cap="flat" cmpd="sng">
              <a:solidFill>
                <a:srgbClr val="C5D8F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3" name="Google Shape;239;p9">
              <a:extLst>
                <a:ext uri="{FF2B5EF4-FFF2-40B4-BE49-F238E27FC236}">
                  <a16:creationId xmlns:a16="http://schemas.microsoft.com/office/drawing/2014/main" id="{BD6C52D0-4E7A-4CFC-B0E4-F3123213F085}"/>
                </a:ext>
              </a:extLst>
            </p:cNvPr>
            <p:cNvSpPr txBox="1"/>
            <p:nvPr/>
          </p:nvSpPr>
          <p:spPr>
            <a:xfrm>
              <a:off x="6937316" y="3647578"/>
              <a:ext cx="457200" cy="228600"/>
            </a:xfrm>
            <a:prstGeom prst="rect">
              <a:avLst/>
            </a:prstGeom>
            <a:solidFill>
              <a:srgbClr val="C5D8F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Open Sans" panose="020B0606030504020204" pitchFamily="34" charset="0"/>
                  <a:cs typeface="Open Sans" panose="020B0606030504020204" pitchFamily="34" charset="0"/>
                  <a:sym typeface="Open Sans"/>
                </a:rPr>
                <a:t>MSCF</a:t>
              </a:r>
              <a:endParaRPr kumimoji="0" sz="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Google Shape;240;p9">
              <a:extLst>
                <a:ext uri="{FF2B5EF4-FFF2-40B4-BE49-F238E27FC236}">
                  <a16:creationId xmlns:a16="http://schemas.microsoft.com/office/drawing/2014/main" id="{ACA464F7-9F00-4BD9-B22D-588C7BD2D58B}"/>
                </a:ext>
              </a:extLst>
            </p:cNvPr>
            <p:cNvSpPr txBox="1"/>
            <p:nvPr/>
          </p:nvSpPr>
          <p:spPr>
            <a:xfrm>
              <a:off x="8356724" y="3647578"/>
              <a:ext cx="457200" cy="228600"/>
            </a:xfrm>
            <a:prstGeom prst="rect">
              <a:avLst/>
            </a:prstGeom>
            <a:solidFill>
              <a:srgbClr val="ED7D31">
                <a:lumMod val="40000"/>
                <a:lumOff val="6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Open Sans" panose="020B0606030504020204" pitchFamily="34" charset="0"/>
                  <a:cs typeface="Open Sans" panose="020B0606030504020204" pitchFamily="34" charset="0"/>
                  <a:sym typeface="Open Sans"/>
                </a:rPr>
                <a:t>HSCF</a:t>
              </a:r>
              <a:endParaRPr kumimoji="0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25" name="Google Shape;241;p9">
              <a:extLst>
                <a:ext uri="{FF2B5EF4-FFF2-40B4-BE49-F238E27FC236}">
                  <a16:creationId xmlns:a16="http://schemas.microsoft.com/office/drawing/2014/main" id="{4FEAB927-2E71-4D04-88F1-94B78D0405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65913" y="4122541"/>
              <a:ext cx="1419411" cy="0"/>
            </a:xfrm>
            <a:prstGeom prst="straightConnector1">
              <a:avLst/>
            </a:prstGeom>
            <a:noFill/>
            <a:ln w="38100" cap="rnd" cmpd="sng">
              <a:solidFill>
                <a:srgbClr val="85D06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42;p9">
              <a:extLst>
                <a:ext uri="{FF2B5EF4-FFF2-40B4-BE49-F238E27FC236}">
                  <a16:creationId xmlns:a16="http://schemas.microsoft.com/office/drawing/2014/main" id="{E5ACE0A0-98CB-4A2A-8C90-47CB1F8B5DCF}"/>
                </a:ext>
              </a:extLst>
            </p:cNvPr>
            <p:cNvCxnSpPr/>
            <p:nvPr/>
          </p:nvCxnSpPr>
          <p:spPr>
            <a:xfrm rot="10800000">
              <a:off x="7165912" y="3888786"/>
              <a:ext cx="0" cy="229451"/>
            </a:xfrm>
            <a:prstGeom prst="straightConnector1">
              <a:avLst/>
            </a:prstGeom>
            <a:noFill/>
            <a:ln w="38100" cap="rnd" cmpd="sng">
              <a:solidFill>
                <a:srgbClr val="85D06E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7" name="Google Shape;243;p9">
              <a:extLst>
                <a:ext uri="{FF2B5EF4-FFF2-40B4-BE49-F238E27FC236}">
                  <a16:creationId xmlns:a16="http://schemas.microsoft.com/office/drawing/2014/main" id="{99BA7EEF-9122-4FDC-BA85-F73E20ADFF0B}"/>
                </a:ext>
              </a:extLst>
            </p:cNvPr>
            <p:cNvCxnSpPr/>
            <p:nvPr/>
          </p:nvCxnSpPr>
          <p:spPr>
            <a:xfrm rot="10800000">
              <a:off x="7636695" y="3888786"/>
              <a:ext cx="0" cy="254389"/>
            </a:xfrm>
            <a:prstGeom prst="straightConnector1">
              <a:avLst/>
            </a:prstGeom>
            <a:noFill/>
            <a:ln w="38100" cap="rnd" cmpd="sng">
              <a:solidFill>
                <a:srgbClr val="85D06E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8" name="Google Shape;244;p9">
              <a:extLst>
                <a:ext uri="{FF2B5EF4-FFF2-40B4-BE49-F238E27FC236}">
                  <a16:creationId xmlns:a16="http://schemas.microsoft.com/office/drawing/2014/main" id="{3C4C0455-7960-4DBA-A9FE-0BEE09975A0E}"/>
                </a:ext>
              </a:extLst>
            </p:cNvPr>
            <p:cNvCxnSpPr/>
            <p:nvPr/>
          </p:nvCxnSpPr>
          <p:spPr>
            <a:xfrm rot="10800000">
              <a:off x="8110658" y="3888786"/>
              <a:ext cx="0" cy="254389"/>
            </a:xfrm>
            <a:prstGeom prst="straightConnector1">
              <a:avLst/>
            </a:prstGeom>
            <a:noFill/>
            <a:ln w="38100" cap="rnd" cmpd="sng">
              <a:solidFill>
                <a:srgbClr val="85D06E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9" name="Google Shape;248;p9">
              <a:extLst>
                <a:ext uri="{FF2B5EF4-FFF2-40B4-BE49-F238E27FC236}">
                  <a16:creationId xmlns:a16="http://schemas.microsoft.com/office/drawing/2014/main" id="{38D996C0-A4EC-487B-9D1B-270A99BE55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97436" y="3265310"/>
              <a:ext cx="213221" cy="0"/>
            </a:xfrm>
            <a:prstGeom prst="straightConnector1">
              <a:avLst/>
            </a:prstGeom>
            <a:noFill/>
            <a:ln w="38100" cap="sq" cmpd="sng">
              <a:solidFill>
                <a:srgbClr val="ED7D31">
                  <a:lumMod val="40000"/>
                  <a:lumOff val="60000"/>
                </a:srgbClr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" name="Google Shape;250;p9">
              <a:extLst>
                <a:ext uri="{FF2B5EF4-FFF2-40B4-BE49-F238E27FC236}">
                  <a16:creationId xmlns:a16="http://schemas.microsoft.com/office/drawing/2014/main" id="{191C44D8-7160-4E74-8DFA-C33DDF589A1E}"/>
                </a:ext>
              </a:extLst>
            </p:cNvPr>
            <p:cNvSpPr txBox="1"/>
            <p:nvPr/>
          </p:nvSpPr>
          <p:spPr>
            <a:xfrm>
              <a:off x="7332304" y="4042057"/>
              <a:ext cx="1092102" cy="227646"/>
            </a:xfrm>
            <a:prstGeom prst="rect">
              <a:avLst/>
            </a:prstGeom>
            <a:solidFill>
              <a:srgbClr val="C0E4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Open Sans" panose="020B0606030504020204" pitchFamily="34" charset="0"/>
                  <a:cs typeface="Open Sans" panose="020B0606030504020204" pitchFamily="34" charset="0"/>
                  <a:sym typeface="Open Sans"/>
                </a:rPr>
                <a:t>ADL</a:t>
              </a: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DF4B178-2239-4BE4-9EEA-950043E377BD}"/>
                </a:ext>
              </a:extLst>
            </p:cNvPr>
            <p:cNvSpPr txBox="1"/>
            <p:nvPr/>
          </p:nvSpPr>
          <p:spPr>
            <a:xfrm>
              <a:off x="6935435" y="2781363"/>
              <a:ext cx="1885841" cy="228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sng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D5DDE9F4-38E7-AAAE-D5A1-09F128724B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792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EE48C160-27E7-576A-ABD0-B1E598A8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AFE31C-2C26-815F-F065-572E835A5A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" name="Google Shape;179;p5">
            <a:extLst>
              <a:ext uri="{FF2B5EF4-FFF2-40B4-BE49-F238E27FC236}">
                <a16:creationId xmlns:a16="http://schemas.microsoft.com/office/drawing/2014/main" id="{97DBE91C-6F09-EE63-C452-8182E77BD244}"/>
              </a:ext>
            </a:extLst>
          </p:cNvPr>
          <p:cNvSpPr/>
          <p:nvPr/>
        </p:nvSpPr>
        <p:spPr>
          <a:xfrm rot="10800000">
            <a:off x="391210" y="985611"/>
            <a:ext cx="4267876" cy="3887216"/>
          </a:xfrm>
          <a:prstGeom prst="rect">
            <a:avLst/>
          </a:prstGeom>
          <a:solidFill>
            <a:srgbClr val="F2F2F2"/>
          </a:solidFill>
          <a:ln w="19050" cap="flat" cmpd="sng">
            <a:solidFill>
              <a:srgbClr val="0064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Calibri"/>
            </a:endParaRPr>
          </a:p>
        </p:txBody>
      </p:sp>
      <p:sp>
        <p:nvSpPr>
          <p:cNvPr id="3" name="Google Shape;180;p5">
            <a:extLst>
              <a:ext uri="{FF2B5EF4-FFF2-40B4-BE49-F238E27FC236}">
                <a16:creationId xmlns:a16="http://schemas.microsoft.com/office/drawing/2014/main" id="{FCBABB53-75FF-496B-50E8-DB1FB3327A5A}"/>
              </a:ext>
            </a:extLst>
          </p:cNvPr>
          <p:cNvSpPr txBox="1"/>
          <p:nvPr/>
        </p:nvSpPr>
        <p:spPr>
          <a:xfrm>
            <a:off x="492993" y="1073104"/>
            <a:ext cx="4071257" cy="383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ts val="1600"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8000 ft</a:t>
            </a:r>
            <a:r>
              <a:rPr kumimoji="0" lang="en-US" sz="1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2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, established 2007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black"/>
              </a:buClr>
              <a:buSzPts val="1600"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50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pieces of major instrumentation (upgraded/new 2021)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573088" marR="0" lvl="1" indent="0" algn="l" defTabSz="4572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Arial"/>
              <a:buNone/>
              <a:tabLst/>
              <a:defRPr/>
            </a:pPr>
            <a:r>
              <a: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Sample Prep Suite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573088" marR="0" lvl="1" indent="0" algn="l" defTabSz="4572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Arial"/>
              <a:buNone/>
              <a:tabLst/>
              <a:defRPr/>
            </a:pPr>
            <a:r>
              <a: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Optical Microscopy Suite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573088" marR="0" lvl="1" indent="0" algn="l" defTabSz="4572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Arial"/>
              <a:buNone/>
              <a:tabLst/>
              <a:defRPr/>
            </a:pPr>
            <a:r>
              <a: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Thermal / Mechanical Suite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573088" marR="0" lvl="1" indent="0" algn="l" defTabSz="4572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Arial"/>
              <a:buNone/>
              <a:tabLst/>
              <a:defRPr/>
            </a:pPr>
            <a:r>
              <a: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Electron Microscopy Suite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Open Sans"/>
            </a:endParaRPr>
          </a:p>
          <a:p>
            <a:pPr marL="1435101" marR="0" lvl="1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PFIB-SEM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1435101" marR="0" lvl="1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TEM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1435101" marR="0" lvl="1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Multiple FE-SEMs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573088" marR="0" lvl="1" indent="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Arial"/>
              <a:buNone/>
              <a:tabLst/>
              <a:defRPr/>
            </a:pPr>
            <a:r>
              <a: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X-ray Analysis Suite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1435101" marR="0" lvl="1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XRD w/ Hot Stage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1435101" marR="0" lvl="1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ts val="16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X-ray tomography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EB9ABB47-DDF3-67B0-7BD9-0CAFE63B9524}"/>
              </a:ext>
            </a:extLst>
          </p:cNvPr>
          <p:cNvSpPr txBox="1">
            <a:spLocks/>
          </p:cNvSpPr>
          <p:nvPr/>
        </p:nvSpPr>
        <p:spPr>
          <a:xfrm>
            <a:off x="359923" y="208726"/>
            <a:ext cx="8431652" cy="683225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u="none" strike="noStrike" kern="1200" cap="none" dirty="0">
                <a:solidFill>
                  <a:srgbClr val="006448"/>
                </a:solidFill>
                <a:latin typeface="Open Sans"/>
                <a:ea typeface="Open Sans"/>
                <a:cs typeface="Open Sans"/>
              </a:defRPr>
            </a:lvl1pPr>
          </a:lstStyle>
          <a:p>
            <a:r>
              <a:rPr lang="en-US" sz="2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ADL Expansion: </a:t>
            </a:r>
            <a:br>
              <a:rPr lang="en-US" sz="20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448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Materials Science Core Facility (MSCF)</a:t>
            </a:r>
            <a:endParaRPr lang="en-US" sz="2000" dirty="0"/>
          </a:p>
        </p:txBody>
      </p:sp>
      <p:pic>
        <p:nvPicPr>
          <p:cNvPr id="176" name="Google Shape;176;p5"/>
          <p:cNvPicPr preferRelativeResize="0"/>
          <p:nvPr/>
        </p:nvPicPr>
        <p:blipFill rotWithShape="1">
          <a:blip r:embed="rId3">
            <a:alphaModFix/>
          </a:blip>
          <a:srcRect t="10186" b="9368"/>
          <a:stretch/>
        </p:blipFill>
        <p:spPr>
          <a:xfrm>
            <a:off x="5309342" y="1191327"/>
            <a:ext cx="3603059" cy="2898517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5"/>
          <p:cNvSpPr txBox="1"/>
          <p:nvPr/>
        </p:nvSpPr>
        <p:spPr>
          <a:xfrm>
            <a:off x="5489717" y="4171869"/>
            <a:ext cx="3431524" cy="65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6BBF4C"/>
              </a:buClr>
              <a:buSzPts val="2000"/>
              <a:buFont typeface="Open Sans"/>
              <a:buNone/>
            </a:pPr>
            <a:r>
              <a:rPr lang="en-US" sz="2000" b="1" dirty="0">
                <a:solidFill>
                  <a:srgbClr val="6BBF4C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Equipment Spotlight: </a:t>
            </a:r>
            <a:r>
              <a:rPr lang="en-US" sz="2000" b="0" dirty="0" err="1">
                <a:solidFill>
                  <a:srgbClr val="6BBF4C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Xradia</a:t>
            </a:r>
            <a:r>
              <a:rPr lang="en-US" sz="2000" b="0" dirty="0">
                <a:solidFill>
                  <a:srgbClr val="6BBF4C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 CT Scan</a:t>
            </a:r>
            <a:endParaRPr sz="1800" b="0" dirty="0">
              <a:solidFill>
                <a:srgbClr val="6BBF4C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Open Sans"/>
            </a:endParaRPr>
          </a:p>
        </p:txBody>
      </p:sp>
      <p:pic>
        <p:nvPicPr>
          <p:cNvPr id="182" name="Google Shape;182;p5" descr="An external file that holds a picture, illustration, etc.&#10;Object name is LSA-2018-00215_Fig3.jpg"/>
          <p:cNvPicPr preferRelativeResize="0"/>
          <p:nvPr/>
        </p:nvPicPr>
        <p:blipFill rotWithShape="1">
          <a:blip r:embed="rId4">
            <a:alphaModFix/>
          </a:blip>
          <a:srcRect l="14741" b="75652"/>
          <a:stretch/>
        </p:blipFill>
        <p:spPr>
          <a:xfrm>
            <a:off x="7039069" y="244612"/>
            <a:ext cx="1741038" cy="1013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5"/>
          <p:cNvPicPr preferRelativeResize="0"/>
          <p:nvPr/>
        </p:nvPicPr>
        <p:blipFill rotWithShape="1">
          <a:blip r:embed="rId5">
            <a:alphaModFix/>
          </a:blip>
          <a:srcRect l="58066" t="33597" r="8095" b="23127"/>
          <a:stretch/>
        </p:blipFill>
        <p:spPr>
          <a:xfrm>
            <a:off x="5464230" y="244612"/>
            <a:ext cx="1395869" cy="1372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A5CD02-CA79-44AF-AF3A-AB13A060BD9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54" t="2839" r="15767" b="2839"/>
          <a:stretch/>
        </p:blipFill>
        <p:spPr>
          <a:xfrm>
            <a:off x="4846075" y="2521623"/>
            <a:ext cx="1509059" cy="15538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9F5A37-30EE-4D08-B09C-3B34551ECA7C}"/>
              </a:ext>
            </a:extLst>
          </p:cNvPr>
          <p:cNvSpPr txBox="1"/>
          <p:nvPr/>
        </p:nvSpPr>
        <p:spPr>
          <a:xfrm>
            <a:off x="4846077" y="3903631"/>
            <a:ext cx="1509058" cy="27699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Smartwatch PCB</a:t>
            </a:r>
          </a:p>
        </p:txBody>
      </p:sp>
    </p:spTree>
    <p:extLst>
      <p:ext uri="{BB962C8B-B14F-4D97-AF65-F5344CB8AC3E}">
        <p14:creationId xmlns:p14="http://schemas.microsoft.com/office/powerpoint/2010/main" val="341595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D01E3C5-19E2-428F-9308-680BBD49F61C}"/>
              </a:ext>
            </a:extLst>
          </p:cNvPr>
          <p:cNvSpPr txBox="1"/>
          <p:nvPr/>
        </p:nvSpPr>
        <p:spPr>
          <a:xfrm>
            <a:off x="3312462" y="508627"/>
            <a:ext cx="45851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defRPr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Nondestructive Microtomography </a:t>
            </a:r>
          </a:p>
          <a:p>
            <a:pPr algn="ctr" defTabSz="685800">
              <a:defRPr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 Printed Interconnects</a:t>
            </a:r>
          </a:p>
        </p:txBody>
      </p:sp>
      <p:pic>
        <p:nvPicPr>
          <p:cNvPr id="1026" name="Picture 2" descr="Photo Used PHOENIX Nanomex 180 For Sale">
            <a:extLst>
              <a:ext uri="{FF2B5EF4-FFF2-40B4-BE49-F238E27FC236}">
                <a16:creationId xmlns:a16="http://schemas.microsoft.com/office/drawing/2014/main" id="{AEAA375D-A7E3-49A8-BA7F-3EB74E735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44" y="608516"/>
            <a:ext cx="1463040" cy="128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ZEISS Xradia 630 Versa">
            <a:extLst>
              <a:ext uri="{FF2B5EF4-FFF2-40B4-BE49-F238E27FC236}">
                <a16:creationId xmlns:a16="http://schemas.microsoft.com/office/drawing/2014/main" id="{A804A9AB-59BC-4138-ADF7-733944412B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3" t="7560" r="13988" b="9439"/>
          <a:stretch/>
        </p:blipFill>
        <p:spPr bwMode="auto">
          <a:xfrm>
            <a:off x="44737" y="2206657"/>
            <a:ext cx="2539484" cy="1897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854B48-4C98-4ABA-880B-AAC904631AAF}"/>
              </a:ext>
            </a:extLst>
          </p:cNvPr>
          <p:cNvSpPr txBox="1"/>
          <p:nvPr/>
        </p:nvSpPr>
        <p:spPr>
          <a:xfrm>
            <a:off x="623532" y="4031473"/>
            <a:ext cx="172688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Zeiss X-Radia (0.4 µm)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383530-383E-4686-B4D1-73F93C307FC4}"/>
              </a:ext>
            </a:extLst>
          </p:cNvPr>
          <p:cNvSpPr txBox="1"/>
          <p:nvPr/>
        </p:nvSpPr>
        <p:spPr>
          <a:xfrm>
            <a:off x="227476" y="1939564"/>
            <a:ext cx="220021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GE Phoenix </a:t>
            </a:r>
            <a:r>
              <a:rPr lang="en-US" sz="1350" dirty="0" err="1">
                <a:solidFill>
                  <a:prstClr val="black"/>
                </a:solidFill>
                <a:latin typeface="Calibri" panose="020F0502020204030204"/>
              </a:rPr>
              <a:t>Nanomex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 (4 µm)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E82787-61E4-4A4E-54D7-2871A6DA8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4576" y="1455054"/>
            <a:ext cx="6739128" cy="28143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0ED53A-CA2E-2451-AD51-EEA6A6FFE8C6}"/>
              </a:ext>
            </a:extLst>
          </p:cNvPr>
          <p:cNvSpPr txBox="1"/>
          <p:nvPr/>
        </p:nvSpPr>
        <p:spPr>
          <a:xfrm>
            <a:off x="2606041" y="4431983"/>
            <a:ext cx="638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en-US" sz="1500" dirty="0">
                <a:solidFill>
                  <a:prstClr val="black"/>
                </a:solidFill>
                <a:latin typeface="Calibri" panose="020F0502020204030204"/>
              </a:rPr>
              <a:t>X-ray microscopy/tomography is a key technique to study embedded interfaces </a:t>
            </a:r>
          </a:p>
        </p:txBody>
      </p:sp>
    </p:spTree>
    <p:extLst>
      <p:ext uri="{BB962C8B-B14F-4D97-AF65-F5344CB8AC3E}">
        <p14:creationId xmlns:p14="http://schemas.microsoft.com/office/powerpoint/2010/main" val="88743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A5DE602-8FC6-47E1-8C09-7FF1A86CA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007" y="447941"/>
            <a:ext cx="2419048" cy="4247619"/>
          </a:xfrm>
          <a:prstGeom prst="rect">
            <a:avLst/>
          </a:prstGeom>
        </p:spPr>
      </p:pic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EC734251-593E-4371-98E1-A4ECBC23E7A4}"/>
              </a:ext>
            </a:extLst>
          </p:cNvPr>
          <p:cNvGraphicFramePr/>
          <p:nvPr/>
        </p:nvGraphicFramePr>
        <p:xfrm>
          <a:off x="6680464" y="3315991"/>
          <a:ext cx="1197380" cy="1014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7745A8C8-A5C7-9D2B-2C21-BC14572598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685800">
              <a:buClr>
                <a:srgbClr val="000000"/>
              </a:buClr>
            </a:pPr>
            <a:fld id="{00000000-1234-1234-1234-123412341234}" type="slidenum">
              <a:rPr lang="en-US" kern="0"/>
              <a:pPr defTabSz="685800">
                <a:buClr>
                  <a:srgbClr val="000000"/>
                </a:buClr>
              </a:pPr>
              <a:t>4</a:t>
            </a:fld>
            <a:endParaRPr lang="en-US" kern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52284B-EC68-4A2D-8F8C-ECD65038BD5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640" r="10942" b="15894"/>
          <a:stretch/>
        </p:blipFill>
        <p:spPr>
          <a:xfrm>
            <a:off x="379945" y="2166913"/>
            <a:ext cx="1933121" cy="2055104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F630DBD-03AF-02A0-42AD-801E7EDBC8C5}"/>
              </a:ext>
            </a:extLst>
          </p:cNvPr>
          <p:cNvSpPr txBox="1">
            <a:spLocks/>
          </p:cNvSpPr>
          <p:nvPr/>
        </p:nvSpPr>
        <p:spPr>
          <a:xfrm>
            <a:off x="2489765" y="3047300"/>
            <a:ext cx="3855242" cy="1156028"/>
          </a:xfrm>
          <a:prstGeom prst="rect">
            <a:avLst/>
          </a:prstGeom>
        </p:spPr>
        <p:txBody>
          <a:bodyPr vert="horz" lIns="68580" tIns="34290" rIns="68580" bIns="34290" rtlCol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000" b="1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L="344488" marR="0" lvl="1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0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684213" marR="0" lvl="2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1028700" marR="0" lvl="3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1373188" marR="0" lvl="4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5022" indent="-175022" defTabSz="685800">
              <a:lnSpc>
                <a:spcPct val="150000"/>
              </a:lnSpc>
              <a:spcAft>
                <a:spcPts val="450"/>
              </a:spcAft>
              <a:buClr>
                <a:srgbClr val="6CC24A"/>
              </a:buClr>
              <a:buSzPct val="125000"/>
              <a:buFont typeface="Wingdings" panose="05000000000000000000" pitchFamily="2" charset="2"/>
              <a:buChar char="ü"/>
            </a:pPr>
            <a:r>
              <a:rPr lang="en-US" sz="1500" i="1" kern="0" dirty="0">
                <a:solidFill>
                  <a:prstClr val="black"/>
                </a:solidFill>
                <a:latin typeface="Open Sans"/>
              </a:rPr>
              <a:t>Fast milling for electronics packages</a:t>
            </a:r>
          </a:p>
          <a:p>
            <a:pPr marL="175022" indent="-175022" defTabSz="685800">
              <a:lnSpc>
                <a:spcPct val="150000"/>
              </a:lnSpc>
              <a:spcAft>
                <a:spcPts val="450"/>
              </a:spcAft>
              <a:buClr>
                <a:srgbClr val="6CC24A"/>
              </a:buClr>
              <a:buSzPct val="125000"/>
              <a:buFont typeface="Wingdings" panose="05000000000000000000" pitchFamily="2" charset="2"/>
              <a:buChar char="ü"/>
            </a:pPr>
            <a:r>
              <a:rPr lang="en-US" sz="1500" i="1" kern="0" dirty="0">
                <a:solidFill>
                  <a:prstClr val="black"/>
                </a:solidFill>
                <a:latin typeface="Open Sans"/>
              </a:rPr>
              <a:t>Inert transfer system for Li-ion batteries</a:t>
            </a:r>
          </a:p>
          <a:p>
            <a:pPr marL="175022" indent="-175022" defTabSz="685800">
              <a:lnSpc>
                <a:spcPct val="150000"/>
              </a:lnSpc>
              <a:spcAft>
                <a:spcPts val="450"/>
              </a:spcAft>
              <a:buClr>
                <a:srgbClr val="6CC24A"/>
              </a:buClr>
              <a:buSzPct val="125000"/>
              <a:buFont typeface="Wingdings" panose="05000000000000000000" pitchFamily="2" charset="2"/>
              <a:buChar char="ü"/>
            </a:pPr>
            <a:r>
              <a:rPr lang="en-US" sz="1500" i="1" kern="0" dirty="0">
                <a:solidFill>
                  <a:prstClr val="black"/>
                </a:solidFill>
                <a:latin typeface="Open Sans"/>
              </a:rPr>
              <a:t>Cryo-stage for delicate &amp; bio-materials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320FEF6-34C2-4A8E-BEAF-49120431B6DF}"/>
              </a:ext>
            </a:extLst>
          </p:cNvPr>
          <p:cNvSpPr/>
          <p:nvPr/>
        </p:nvSpPr>
        <p:spPr>
          <a:xfrm>
            <a:off x="2456264" y="2134876"/>
            <a:ext cx="3594913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spcAft>
                <a:spcPts val="900"/>
              </a:spcAft>
              <a:buClr>
                <a:srgbClr val="000000"/>
              </a:buClr>
            </a:pPr>
            <a:r>
              <a:rPr lang="en-US" sz="1500" kern="0" dirty="0">
                <a:solidFill>
                  <a:srgbClr val="000000"/>
                </a:solidFill>
                <a:latin typeface="Open Sans"/>
                <a:cs typeface="Arial"/>
                <a:sym typeface="Arial"/>
              </a:rPr>
              <a:t>The capabilities of this new PFIB-SEM </a:t>
            </a:r>
            <a:r>
              <a:rPr lang="en-US" sz="1500" b="1" kern="0" dirty="0">
                <a:solidFill>
                  <a:srgbClr val="6CC24A"/>
                </a:solidFill>
                <a:latin typeface="Open Sans"/>
                <a:cs typeface="Arial"/>
                <a:sym typeface="Arial"/>
              </a:rPr>
              <a:t>will greatly advance BU’s battery, bio, and CHIPS Act related research.</a:t>
            </a:r>
            <a:endParaRPr lang="en-US" sz="1500" kern="0" dirty="0">
              <a:solidFill>
                <a:srgbClr val="6CC24A"/>
              </a:solidFill>
              <a:latin typeface="Open Sans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770649-B950-452F-843A-FCBED662D491}"/>
              </a:ext>
            </a:extLst>
          </p:cNvPr>
          <p:cNvSpPr txBox="1"/>
          <p:nvPr/>
        </p:nvSpPr>
        <p:spPr>
          <a:xfrm>
            <a:off x="2489765" y="4423044"/>
            <a:ext cx="4628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Ready for ADL users June 2025!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8EE3A3F-28E7-44B3-999D-E43EB682DB2F}"/>
              </a:ext>
            </a:extLst>
          </p:cNvPr>
          <p:cNvSpPr txBox="1">
            <a:spLocks/>
          </p:cNvSpPr>
          <p:nvPr/>
        </p:nvSpPr>
        <p:spPr>
          <a:xfrm>
            <a:off x="457200" y="895881"/>
            <a:ext cx="5887807" cy="1271032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500" b="1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L="258366" marR="0" lvl="1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5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2pPr>
            <a:lvl3pPr marL="513160" marR="0" lvl="2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35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3pPr>
            <a:lvl4pPr marL="771525" marR="0" lvl="3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4pPr>
            <a:lvl5pPr marL="1029891" marR="0" lvl="4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400">
              <a:spcAft>
                <a:spcPts val="450"/>
              </a:spcAft>
            </a:pPr>
            <a:r>
              <a:rPr lang="en-US" sz="1575" u="sng" kern="0" dirty="0"/>
              <a:t>Plasma Focused Ion Beam - Scanning Electron Microscopy (PFIB-SEM)</a:t>
            </a:r>
          </a:p>
          <a:p>
            <a:pPr defTabSz="914400">
              <a:lnSpc>
                <a:spcPct val="110000"/>
              </a:lnSpc>
              <a:spcAft>
                <a:spcPts val="450"/>
              </a:spcAft>
            </a:pPr>
            <a:r>
              <a:rPr lang="en-US" sz="1350" b="0" kern="0" dirty="0"/>
              <a:t>Uses a beam of plasma (Xe, </a:t>
            </a:r>
            <a:r>
              <a:rPr lang="en-US" sz="1350" b="0" kern="0" dirty="0" err="1"/>
              <a:t>Ar</a:t>
            </a:r>
            <a:r>
              <a:rPr lang="en-US" sz="1350" b="0" kern="0" dirty="0"/>
              <a:t>, O, N) combined with electron imaging for precise nanoscale machining, deposition, and characterization.</a:t>
            </a:r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9D684C78-3E3F-7F42-26A6-ED8202AE808D}"/>
              </a:ext>
            </a:extLst>
          </p:cNvPr>
          <p:cNvSpPr txBox="1">
            <a:spLocks/>
          </p:cNvSpPr>
          <p:nvPr/>
        </p:nvSpPr>
        <p:spPr>
          <a:xfrm>
            <a:off x="359923" y="208726"/>
            <a:ext cx="8431652" cy="506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u="none" strike="noStrike" kern="1200" cap="none" dirty="0">
                <a:solidFill>
                  <a:srgbClr val="006448"/>
                </a:solidFill>
                <a:latin typeface="Open Sans"/>
                <a:ea typeface="Open Sans"/>
                <a:cs typeface="Open Sans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6448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ADL Expansion: </a:t>
            </a:r>
            <a:b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448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448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Materials Science Core Facility (MSCF)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6448"/>
              </a:solidFill>
              <a:effectLst/>
              <a:uLnTx/>
              <a:uFillTx/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37115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B9440064-7FA2-EC24-A745-A0942074F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48BB4F-8889-3B9B-8696-A2F1DD0071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" name="Google Shape;179;p5">
            <a:extLst>
              <a:ext uri="{FF2B5EF4-FFF2-40B4-BE49-F238E27FC236}">
                <a16:creationId xmlns:a16="http://schemas.microsoft.com/office/drawing/2014/main" id="{633C2949-AA58-89CF-20FA-39A4F1F6F9EC}"/>
              </a:ext>
            </a:extLst>
          </p:cNvPr>
          <p:cNvSpPr/>
          <p:nvPr/>
        </p:nvSpPr>
        <p:spPr>
          <a:xfrm rot="10800000">
            <a:off x="391210" y="985611"/>
            <a:ext cx="4267876" cy="3887216"/>
          </a:xfrm>
          <a:prstGeom prst="rect">
            <a:avLst/>
          </a:prstGeom>
          <a:solidFill>
            <a:srgbClr val="F2F2F2"/>
          </a:solidFill>
          <a:ln w="19050" cap="flat" cmpd="sng">
            <a:solidFill>
              <a:srgbClr val="0064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Calibri"/>
            </a:endParaRPr>
          </a:p>
        </p:txBody>
      </p:sp>
      <p:sp>
        <p:nvSpPr>
          <p:cNvPr id="3" name="Google Shape;180;p5">
            <a:extLst>
              <a:ext uri="{FF2B5EF4-FFF2-40B4-BE49-F238E27FC236}">
                <a16:creationId xmlns:a16="http://schemas.microsoft.com/office/drawing/2014/main" id="{451C6044-7B4B-8F10-2ED4-CDCC9C50AF43}"/>
              </a:ext>
            </a:extLst>
          </p:cNvPr>
          <p:cNvSpPr txBox="1"/>
          <p:nvPr/>
        </p:nvSpPr>
        <p:spPr>
          <a:xfrm>
            <a:off x="492993" y="1073104"/>
            <a:ext cx="4071257" cy="383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dk1"/>
              </a:buClr>
              <a:buSzPts val="1600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3000 ft</a:t>
            </a:r>
            <a:r>
              <a:rPr lang="en-US" sz="1600" baseline="300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2</a:t>
            </a: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, established 2022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black"/>
              </a:buClr>
              <a:buSzPts val="1600"/>
              <a:buFontTx/>
              <a:buNone/>
              <a:tabLst/>
              <a:defRPr/>
            </a:pPr>
            <a:r>
              <a:rPr lang="en-US" sz="1600" b="1" dirty="0">
                <a:solidFill>
                  <a:prstClr val="black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10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pieces of major instrumentation </a:t>
            </a: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with future expansion plans </a:t>
            </a:r>
          </a:p>
          <a:p>
            <a:pPr marL="571500" marR="0" lvl="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black"/>
              </a:buClr>
              <a:buSzPts val="1600"/>
              <a:buFontTx/>
              <a:buNone/>
              <a:tabLst/>
              <a:defRPr/>
            </a:pPr>
            <a:r>
              <a:rPr lang="en-US" sz="1600" b="1" i="0" u="sng" strike="noStrike" cap="none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Surface Analysis Suite</a:t>
            </a: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1435101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HAXPES-Lab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 err="1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EasyXAFS</a:t>
            </a: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 w/ Cell Cycler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FTIR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Raman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AFM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Optical &amp; Stylus Profilers</a:t>
            </a:r>
          </a:p>
          <a:p>
            <a:pPr marL="573088" marR="0" lvl="1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1" i="0" u="sng" strike="noStrike" cap="none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Sample Prep Suite</a:t>
            </a: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Argon Glovebox </a:t>
            </a:r>
          </a:p>
          <a:p>
            <a:pPr marL="1149351" lvl="1">
              <a:buClr>
                <a:schemeClr val="dk1"/>
              </a:buClr>
              <a:buSzPts val="1600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	 w/ UHV Transfer Suitcase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Fume Hoods &amp; Sinks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05B8D88F-7EEB-1C68-CD56-99E5DEDC7FD5}"/>
              </a:ext>
            </a:extLst>
          </p:cNvPr>
          <p:cNvSpPr txBox="1">
            <a:spLocks/>
          </p:cNvSpPr>
          <p:nvPr/>
        </p:nvSpPr>
        <p:spPr>
          <a:xfrm>
            <a:off x="359923" y="208726"/>
            <a:ext cx="8431652" cy="683225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u="none" strike="noStrike" kern="1200" cap="none" dirty="0">
                <a:solidFill>
                  <a:srgbClr val="006448"/>
                </a:solidFill>
                <a:latin typeface="Open Sans"/>
                <a:ea typeface="Open Sans"/>
                <a:cs typeface="Open Sans"/>
              </a:defRPr>
            </a:lvl1pPr>
          </a:lstStyle>
          <a:p>
            <a:r>
              <a:rPr lang="en-US" sz="2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ADL Expansion: </a:t>
            </a:r>
            <a:br>
              <a:rPr lang="en-US" sz="20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448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Surface Science Core Facility (SSCF)</a:t>
            </a:r>
            <a:endParaRPr lang="en-US" sz="2000" dirty="0"/>
          </a:p>
        </p:txBody>
      </p:sp>
      <p:pic>
        <p:nvPicPr>
          <p:cNvPr id="4" name="Google Shape;191;p6">
            <a:extLst>
              <a:ext uri="{FF2B5EF4-FFF2-40B4-BE49-F238E27FC236}">
                <a16:creationId xmlns:a16="http://schemas.microsoft.com/office/drawing/2014/main" id="{F64BB3BB-A95D-1631-F54A-9074A405663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60015" y="42804"/>
            <a:ext cx="2909914" cy="275776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94;p6">
            <a:extLst>
              <a:ext uri="{FF2B5EF4-FFF2-40B4-BE49-F238E27FC236}">
                <a16:creationId xmlns:a16="http://schemas.microsoft.com/office/drawing/2014/main" id="{C543134D-FEDE-1F8D-A064-A0DE05627390}"/>
              </a:ext>
            </a:extLst>
          </p:cNvPr>
          <p:cNvSpPr txBox="1"/>
          <p:nvPr/>
        </p:nvSpPr>
        <p:spPr>
          <a:xfrm>
            <a:off x="5395936" y="4147775"/>
            <a:ext cx="3431524" cy="65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6BBF4C"/>
              </a:buClr>
              <a:buSzPts val="2000"/>
              <a:buFont typeface="Open Sans"/>
              <a:buNone/>
            </a:pPr>
            <a:r>
              <a:rPr lang="en-US" sz="2000" b="1" dirty="0">
                <a:solidFill>
                  <a:srgbClr val="6BBF4C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Equipment Spotlight: </a:t>
            </a:r>
            <a:r>
              <a:rPr lang="en-US" sz="2000" b="0" dirty="0">
                <a:solidFill>
                  <a:srgbClr val="6BBF4C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HAXPES-Lab</a:t>
            </a:r>
            <a:endParaRPr sz="1800" b="0" dirty="0">
              <a:solidFill>
                <a:srgbClr val="6BBF4C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Open Sans"/>
            </a:endParaRPr>
          </a:p>
        </p:txBody>
      </p:sp>
      <p:grpSp>
        <p:nvGrpSpPr>
          <p:cNvPr id="9" name="Google Shape;195;p6">
            <a:extLst>
              <a:ext uri="{FF2B5EF4-FFF2-40B4-BE49-F238E27FC236}">
                <a16:creationId xmlns:a16="http://schemas.microsoft.com/office/drawing/2014/main" id="{B077BB83-DC15-9F4D-C893-16DADBBB191A}"/>
              </a:ext>
            </a:extLst>
          </p:cNvPr>
          <p:cNvGrpSpPr/>
          <p:nvPr/>
        </p:nvGrpSpPr>
        <p:grpSpPr>
          <a:xfrm>
            <a:off x="5005570" y="1631360"/>
            <a:ext cx="3780746" cy="2499822"/>
            <a:chOff x="4954771" y="1616846"/>
            <a:chExt cx="3780746" cy="2499822"/>
          </a:xfrm>
        </p:grpSpPr>
        <p:pic>
          <p:nvPicPr>
            <p:cNvPr id="10" name="Google Shape;196;p6" descr="https://scientaomicron.com/Technologies/HAXPES/image-thumb__3405__fullImage/Fig1.jpg">
              <a:extLst>
                <a:ext uri="{FF2B5EF4-FFF2-40B4-BE49-F238E27FC236}">
                  <a16:creationId xmlns:a16="http://schemas.microsoft.com/office/drawing/2014/main" id="{A4A3DB1A-AE43-6D82-63CD-2A675BC29399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50328" t="64246"/>
            <a:stretch/>
          </p:blipFill>
          <p:spPr>
            <a:xfrm>
              <a:off x="7504897" y="2846186"/>
              <a:ext cx="1230620" cy="12570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97;p6" descr="https://scientaomicron.com/Technologies/HAXPES/image-thumb__3405__fullImage/Fig1.jpg">
              <a:extLst>
                <a:ext uri="{FF2B5EF4-FFF2-40B4-BE49-F238E27FC236}">
                  <a16:creationId xmlns:a16="http://schemas.microsoft.com/office/drawing/2014/main" id="{EEFB0B0E-BD2B-078B-EA76-62805082EE8C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t="64246" r="50329"/>
            <a:stretch/>
          </p:blipFill>
          <p:spPr>
            <a:xfrm>
              <a:off x="4957024" y="1616846"/>
              <a:ext cx="1230620" cy="12570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98;p6" descr="https://scientaomicron.com/Technologies/HAXPES/image-thumb__3405__fullImage/Fig1.jpg">
              <a:extLst>
                <a:ext uri="{FF2B5EF4-FFF2-40B4-BE49-F238E27FC236}">
                  <a16:creationId xmlns:a16="http://schemas.microsoft.com/office/drawing/2014/main" id="{06E2A8A5-99E2-51F8-F04E-2DEB5819515F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t="25519" b="36238"/>
            <a:stretch/>
          </p:blipFill>
          <p:spPr>
            <a:xfrm>
              <a:off x="4954771" y="2772139"/>
              <a:ext cx="2477553" cy="134452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" name="Google Shape;199;p6" descr="https://scientaomicron.com/Technologies/HAXPES/image-thumb__3405__fullImage/Fig1.jpg">
            <a:extLst>
              <a:ext uri="{FF2B5EF4-FFF2-40B4-BE49-F238E27FC236}">
                <a16:creationId xmlns:a16="http://schemas.microsoft.com/office/drawing/2014/main" id="{CA9DDE23-26BB-51E4-2F48-0F7FAB96238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1937" t="-58" r="15471" b="76936"/>
          <a:stretch/>
        </p:blipFill>
        <p:spPr>
          <a:xfrm>
            <a:off x="5046806" y="898434"/>
            <a:ext cx="1230621" cy="645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950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E242D234-8876-2E18-B839-D72298521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D1C02E-490E-4B0A-12E0-3219FF6034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" name="Google Shape;179;p5">
            <a:extLst>
              <a:ext uri="{FF2B5EF4-FFF2-40B4-BE49-F238E27FC236}">
                <a16:creationId xmlns:a16="http://schemas.microsoft.com/office/drawing/2014/main" id="{A3B7309E-E3F6-3523-8349-7484DC130D15}"/>
              </a:ext>
            </a:extLst>
          </p:cNvPr>
          <p:cNvSpPr/>
          <p:nvPr/>
        </p:nvSpPr>
        <p:spPr>
          <a:xfrm rot="10800000">
            <a:off x="391210" y="985611"/>
            <a:ext cx="4267876" cy="3887216"/>
          </a:xfrm>
          <a:prstGeom prst="rect">
            <a:avLst/>
          </a:prstGeom>
          <a:solidFill>
            <a:srgbClr val="F2F2F2"/>
          </a:solidFill>
          <a:ln w="19050" cap="flat" cmpd="sng">
            <a:solidFill>
              <a:srgbClr val="00644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 panose="020B0604020202020204" charset="0"/>
              <a:ea typeface="Open Sans" panose="020B0604020202020204" charset="0"/>
              <a:cs typeface="Open Sans" panose="020B0604020202020204" charset="0"/>
              <a:sym typeface="Calibri"/>
            </a:endParaRPr>
          </a:p>
        </p:txBody>
      </p:sp>
      <p:sp>
        <p:nvSpPr>
          <p:cNvPr id="3" name="Google Shape;180;p5">
            <a:extLst>
              <a:ext uri="{FF2B5EF4-FFF2-40B4-BE49-F238E27FC236}">
                <a16:creationId xmlns:a16="http://schemas.microsoft.com/office/drawing/2014/main" id="{365899D7-2BE4-7F9D-FC3C-83A6B104B4C4}"/>
              </a:ext>
            </a:extLst>
          </p:cNvPr>
          <p:cNvSpPr txBox="1"/>
          <p:nvPr/>
        </p:nvSpPr>
        <p:spPr>
          <a:xfrm>
            <a:off x="492993" y="1073104"/>
            <a:ext cx="4071257" cy="383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Clr>
                <a:schemeClr val="dk1"/>
              </a:buClr>
              <a:buSzPts val="1600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1150 ft</a:t>
            </a:r>
            <a:r>
              <a:rPr lang="en-US" sz="1600" baseline="300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2</a:t>
            </a: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 class 1000 cleanroom space for 4” wafer process, established 2015</a:t>
            </a:r>
          </a:p>
          <a:p>
            <a:pPr marL="573088" lvl="1">
              <a:spcBef>
                <a:spcPts val="600"/>
              </a:spcBef>
              <a:buClr>
                <a:schemeClr val="dk1"/>
              </a:buClr>
              <a:buSzPts val="1600"/>
            </a:pPr>
            <a:r>
              <a:rPr lang="en-US" sz="1600" b="1" u="sng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Photolithography Bay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Mask/Contact Aligner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Pattern Generator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UV-Vis &amp; 4-pt Probe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 </a:t>
            </a: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573088" lvl="1">
              <a:spcBef>
                <a:spcPts val="600"/>
              </a:spcBef>
              <a:buClr>
                <a:schemeClr val="dk1"/>
              </a:buClr>
              <a:buSzPts val="1600"/>
            </a:pPr>
            <a:r>
              <a:rPr lang="en-US" sz="1600" b="1" u="sng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Deposition &amp; Wet Etching Bay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RF Magnetron Sputter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E-beam Evaporator</a:t>
            </a:r>
          </a:p>
          <a:p>
            <a:pPr marL="1435101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ALD</a:t>
            </a:r>
          </a:p>
          <a:p>
            <a:pPr marL="573088" lvl="1">
              <a:spcBef>
                <a:spcPts val="600"/>
              </a:spcBef>
              <a:buClr>
                <a:schemeClr val="dk1"/>
              </a:buClr>
              <a:buSzPts val="1600"/>
            </a:pPr>
            <a:r>
              <a:rPr lang="en-US" sz="1600" b="1" u="sng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Metrology &amp; Processing Bay</a:t>
            </a:r>
          </a:p>
          <a:p>
            <a:pPr marL="1371600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RIE &amp; Deep RIE</a:t>
            </a:r>
          </a:p>
          <a:p>
            <a:pPr marL="1371600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Profilometer</a:t>
            </a:r>
          </a:p>
          <a:p>
            <a:pPr marL="1371600" lvl="1" indent="-285750">
              <a:buClr>
                <a:schemeClr val="dk1"/>
              </a:buClr>
              <a:buSzPts val="16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dk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Open Sans"/>
              </a:rPr>
              <a:t>Microscopes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FAB58B73-5761-BC8F-A2FF-FCDFF320057C}"/>
              </a:ext>
            </a:extLst>
          </p:cNvPr>
          <p:cNvSpPr txBox="1">
            <a:spLocks/>
          </p:cNvSpPr>
          <p:nvPr/>
        </p:nvSpPr>
        <p:spPr>
          <a:xfrm>
            <a:off x="359923" y="182848"/>
            <a:ext cx="8431652" cy="683225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u="none" strike="noStrike" kern="1200" cap="none" dirty="0">
                <a:solidFill>
                  <a:srgbClr val="006448"/>
                </a:solidFill>
                <a:latin typeface="Open Sans"/>
                <a:ea typeface="Open Sans"/>
                <a:cs typeface="Open Sans"/>
              </a:defRPr>
            </a:lvl1pPr>
          </a:lstStyle>
          <a:p>
            <a:r>
              <a:rPr lang="en-US" sz="24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ADL Expansion: </a:t>
            </a:r>
            <a:br>
              <a:rPr lang="en-US" sz="20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6448"/>
                </a:solidFill>
                <a:effectLst/>
                <a:uLnTx/>
                <a:uFillTx/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Nanofabrication Laboratory (NLAB)</a:t>
            </a:r>
            <a:endParaRPr lang="en-US" sz="2000" dirty="0"/>
          </a:p>
        </p:txBody>
      </p:sp>
      <p:pic>
        <p:nvPicPr>
          <p:cNvPr id="9" name="Google Shape;221;p8" descr="A picture containing indoor, floor, ceiling, cluttered&#10;&#10;Description automatically generated">
            <a:extLst>
              <a:ext uri="{FF2B5EF4-FFF2-40B4-BE49-F238E27FC236}">
                <a16:creationId xmlns:a16="http://schemas.microsoft.com/office/drawing/2014/main" id="{E468A80F-C974-AA5C-5081-B054908D898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17205" y="1964461"/>
            <a:ext cx="3827507" cy="283633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C3664F-620A-7632-A423-B136FBE296B8}"/>
              </a:ext>
            </a:extLst>
          </p:cNvPr>
          <p:cNvSpPr txBox="1"/>
          <p:nvPr/>
        </p:nvSpPr>
        <p:spPr>
          <a:xfrm>
            <a:off x="5017205" y="1060990"/>
            <a:ext cx="38370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rgbClr val="FF0000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$1 million approved for upgrading instrumentation  </a:t>
            </a:r>
          </a:p>
        </p:txBody>
      </p:sp>
    </p:spTree>
    <p:extLst>
      <p:ext uri="{BB962C8B-B14F-4D97-AF65-F5344CB8AC3E}">
        <p14:creationId xmlns:p14="http://schemas.microsoft.com/office/powerpoint/2010/main" val="348235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3IP">
  <a:themeElements>
    <a:clrScheme name="BU">
      <a:dk1>
        <a:sysClr val="windowText" lastClr="000000"/>
      </a:dk1>
      <a:lt1>
        <a:sysClr val="window" lastClr="FFFFFF"/>
      </a:lt1>
      <a:dk2>
        <a:srgbClr val="005D40"/>
      </a:dk2>
      <a:lt2>
        <a:srgbClr val="E2F3DB"/>
      </a:lt2>
      <a:accent1>
        <a:srgbClr val="4472C4"/>
      </a:accent1>
      <a:accent2>
        <a:srgbClr val="6CC24A"/>
      </a:accent2>
      <a:accent3>
        <a:srgbClr val="CEDC00"/>
      </a:accent3>
      <a:accent4>
        <a:srgbClr val="FFC000"/>
      </a:accent4>
      <a:accent5>
        <a:srgbClr val="ED7D31"/>
      </a:accent5>
      <a:accent6>
        <a:srgbClr val="FF3F3F"/>
      </a:accent6>
      <a:hlink>
        <a:srgbClr val="FF3F3F"/>
      </a:hlink>
      <a:folHlink>
        <a:srgbClr val="C490AA"/>
      </a:folHlink>
    </a:clrScheme>
    <a:fontScheme name="S3IP">
      <a:majorFont>
        <a:latin typeface="Gotham Medium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B972B55-3579-4454-AECD-771D9CCBD394}" vid="{3AB6598F-D1B6-46D4-ACD1-110207D1BD3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13927</TotalTime>
  <Words>422</Words>
  <Application>Microsoft Macintosh PowerPoint</Application>
  <PresentationFormat>On-screen Show (16:9)</PresentationFormat>
  <Paragraphs>83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Open Sans</vt:lpstr>
      <vt:lpstr>Calibri</vt:lpstr>
      <vt:lpstr>Wingdings</vt:lpstr>
      <vt:lpstr>Courier New</vt:lpstr>
      <vt:lpstr>Gotham Rounded Medium</vt:lpstr>
      <vt:lpstr>Calibri Light</vt:lpstr>
      <vt:lpstr>Arial</vt:lpstr>
      <vt:lpstr>S3IP</vt:lpstr>
      <vt:lpstr>1_Office Theme</vt:lpstr>
      <vt:lpstr>ADL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Jennifer Sammakia</dc:creator>
  <cp:lastModifiedBy>Kartik Gopalan </cp:lastModifiedBy>
  <cp:revision>246</cp:revision>
  <dcterms:created xsi:type="dcterms:W3CDTF">2023-03-20T15:32:18Z</dcterms:created>
  <dcterms:modified xsi:type="dcterms:W3CDTF">2025-06-04T20:40:09Z</dcterms:modified>
</cp:coreProperties>
</file>